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5" r:id="rId3"/>
    <p:sldId id="257" r:id="rId4"/>
    <p:sldId id="278" r:id="rId5"/>
    <p:sldId id="276" r:id="rId6"/>
    <p:sldId id="288" r:id="rId7"/>
    <p:sldId id="258" r:id="rId8"/>
    <p:sldId id="259" r:id="rId9"/>
    <p:sldId id="280" r:id="rId10"/>
    <p:sldId id="281" r:id="rId11"/>
    <p:sldId id="260" r:id="rId12"/>
    <p:sldId id="289" r:id="rId13"/>
    <p:sldId id="264" r:id="rId14"/>
    <p:sldId id="265" r:id="rId15"/>
    <p:sldId id="263" r:id="rId16"/>
    <p:sldId id="266" r:id="rId17"/>
    <p:sldId id="267" r:id="rId18"/>
    <p:sldId id="268" r:id="rId19"/>
    <p:sldId id="282" r:id="rId20"/>
    <p:sldId id="283" r:id="rId21"/>
    <p:sldId id="284" r:id="rId22"/>
    <p:sldId id="285" r:id="rId23"/>
    <p:sldId id="270" r:id="rId24"/>
    <p:sldId id="271" r:id="rId25"/>
    <p:sldId id="286" r:id="rId26"/>
    <p:sldId id="287"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7" autoAdjust="0"/>
    <p:restoredTop sz="94660"/>
  </p:normalViewPr>
  <p:slideViewPr>
    <p:cSldViewPr snapToGrid="0">
      <p:cViewPr varScale="1">
        <p:scale>
          <a:sx n="62" d="100"/>
          <a:sy n="62" d="100"/>
        </p:scale>
        <p:origin x="7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B1B94-3519-4CDA-9A34-3D5549C371E4}"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72ED2031-C42C-49B6-A441-0F2027B3D887}">
      <dgm:prSet/>
      <dgm:spPr/>
      <dgm:t>
        <a:bodyPr/>
        <a:lstStyle/>
        <a:p>
          <a:r>
            <a:rPr lang="en-US" b="0" i="0" dirty="0"/>
            <a:t>Demonstrating how useful good software architecture patterns are when tackling complex problems.  </a:t>
          </a:r>
          <a:endParaRPr lang="en-US" dirty="0"/>
        </a:p>
      </dgm:t>
    </dgm:pt>
    <dgm:pt modelId="{269ABC06-D271-4F54-9722-E0E37661BB6C}" type="parTrans" cxnId="{A675920F-4F66-4FD4-9D9B-6BF3E0C0B023}">
      <dgm:prSet/>
      <dgm:spPr/>
      <dgm:t>
        <a:bodyPr/>
        <a:lstStyle/>
        <a:p>
          <a:endParaRPr lang="en-US"/>
        </a:p>
      </dgm:t>
    </dgm:pt>
    <dgm:pt modelId="{7D8D963D-4C71-43C0-96FE-B988759371D3}" type="sibTrans" cxnId="{A675920F-4F66-4FD4-9D9B-6BF3E0C0B023}">
      <dgm:prSet/>
      <dgm:spPr/>
      <dgm:t>
        <a:bodyPr/>
        <a:lstStyle/>
        <a:p>
          <a:endParaRPr lang="en-US"/>
        </a:p>
      </dgm:t>
    </dgm:pt>
    <dgm:pt modelId="{A5300E6E-C3F5-45AE-9992-7C8E1D49195B}">
      <dgm:prSet/>
      <dgm:spPr/>
      <dgm:t>
        <a:bodyPr/>
        <a:lstStyle/>
        <a:p>
          <a:r>
            <a:rPr lang="en-US" b="0" i="0" dirty="0"/>
            <a:t>To demonstrate this, I cover my own use of software architecture patterns when developing some core aspects of 2D video games. </a:t>
          </a:r>
          <a:endParaRPr lang="en-US" dirty="0"/>
        </a:p>
      </dgm:t>
    </dgm:pt>
    <dgm:pt modelId="{A2A984E2-DE23-4EF0-A3E3-521FFD7D3D89}" type="parTrans" cxnId="{43F19C2B-F725-4C04-9381-DBCBCA3CFE86}">
      <dgm:prSet/>
      <dgm:spPr/>
      <dgm:t>
        <a:bodyPr/>
        <a:lstStyle/>
        <a:p>
          <a:endParaRPr lang="en-US"/>
        </a:p>
      </dgm:t>
    </dgm:pt>
    <dgm:pt modelId="{8FC60E57-A540-4541-A5E6-7B2D2784C138}" type="sibTrans" cxnId="{43F19C2B-F725-4C04-9381-DBCBCA3CFE86}">
      <dgm:prSet/>
      <dgm:spPr/>
      <dgm:t>
        <a:bodyPr/>
        <a:lstStyle/>
        <a:p>
          <a:endParaRPr lang="en-US"/>
        </a:p>
      </dgm:t>
    </dgm:pt>
    <dgm:pt modelId="{BF4185EE-67CD-4C1C-A4A4-1A39CB2499AB}" type="pres">
      <dgm:prSet presAssocID="{306B1B94-3519-4CDA-9A34-3D5549C371E4}" presName="hierChild1" presStyleCnt="0">
        <dgm:presLayoutVars>
          <dgm:chPref val="1"/>
          <dgm:dir/>
          <dgm:animOne val="branch"/>
          <dgm:animLvl val="lvl"/>
          <dgm:resizeHandles/>
        </dgm:presLayoutVars>
      </dgm:prSet>
      <dgm:spPr/>
    </dgm:pt>
    <dgm:pt modelId="{85F595A5-577C-4EF0-86B5-81553387949C}" type="pres">
      <dgm:prSet presAssocID="{72ED2031-C42C-49B6-A441-0F2027B3D887}" presName="hierRoot1" presStyleCnt="0"/>
      <dgm:spPr/>
    </dgm:pt>
    <dgm:pt modelId="{BAB764E0-84B0-4292-AD54-240D9805BC7B}" type="pres">
      <dgm:prSet presAssocID="{72ED2031-C42C-49B6-A441-0F2027B3D887}" presName="composite" presStyleCnt="0"/>
      <dgm:spPr/>
    </dgm:pt>
    <dgm:pt modelId="{F4C1FFB1-6522-4C38-A81A-EFBA84025A42}" type="pres">
      <dgm:prSet presAssocID="{72ED2031-C42C-49B6-A441-0F2027B3D887}" presName="background" presStyleLbl="node0" presStyleIdx="0" presStyleCnt="2"/>
      <dgm:spPr/>
    </dgm:pt>
    <dgm:pt modelId="{83784F11-8496-4C20-892C-C522AE88D67A}" type="pres">
      <dgm:prSet presAssocID="{72ED2031-C42C-49B6-A441-0F2027B3D887}" presName="text" presStyleLbl="fgAcc0" presStyleIdx="0" presStyleCnt="2">
        <dgm:presLayoutVars>
          <dgm:chPref val="3"/>
        </dgm:presLayoutVars>
      </dgm:prSet>
      <dgm:spPr/>
    </dgm:pt>
    <dgm:pt modelId="{A9B070E0-D80B-45DC-A124-AF6D3CFEFB83}" type="pres">
      <dgm:prSet presAssocID="{72ED2031-C42C-49B6-A441-0F2027B3D887}" presName="hierChild2" presStyleCnt="0"/>
      <dgm:spPr/>
    </dgm:pt>
    <dgm:pt modelId="{766030DD-7F23-46BF-BC57-98BB28F2B1B9}" type="pres">
      <dgm:prSet presAssocID="{A5300E6E-C3F5-45AE-9992-7C8E1D49195B}" presName="hierRoot1" presStyleCnt="0"/>
      <dgm:spPr/>
    </dgm:pt>
    <dgm:pt modelId="{073AAC7A-02D6-4127-B5E4-2B89E530BF07}" type="pres">
      <dgm:prSet presAssocID="{A5300E6E-C3F5-45AE-9992-7C8E1D49195B}" presName="composite" presStyleCnt="0"/>
      <dgm:spPr/>
    </dgm:pt>
    <dgm:pt modelId="{DE8203AA-47AD-4EB2-8A69-D7B224833D60}" type="pres">
      <dgm:prSet presAssocID="{A5300E6E-C3F5-45AE-9992-7C8E1D49195B}" presName="background" presStyleLbl="node0" presStyleIdx="1" presStyleCnt="2"/>
      <dgm:spPr/>
    </dgm:pt>
    <dgm:pt modelId="{86ED0569-2575-4D9C-9D9B-286527FB2CF1}" type="pres">
      <dgm:prSet presAssocID="{A5300E6E-C3F5-45AE-9992-7C8E1D49195B}" presName="text" presStyleLbl="fgAcc0" presStyleIdx="1" presStyleCnt="2">
        <dgm:presLayoutVars>
          <dgm:chPref val="3"/>
        </dgm:presLayoutVars>
      </dgm:prSet>
      <dgm:spPr/>
    </dgm:pt>
    <dgm:pt modelId="{D85F691A-3C80-419D-AAA8-75CDFDCD9238}" type="pres">
      <dgm:prSet presAssocID="{A5300E6E-C3F5-45AE-9992-7C8E1D49195B}" presName="hierChild2" presStyleCnt="0"/>
      <dgm:spPr/>
    </dgm:pt>
  </dgm:ptLst>
  <dgm:cxnLst>
    <dgm:cxn modelId="{A675920F-4F66-4FD4-9D9B-6BF3E0C0B023}" srcId="{306B1B94-3519-4CDA-9A34-3D5549C371E4}" destId="{72ED2031-C42C-49B6-A441-0F2027B3D887}" srcOrd="0" destOrd="0" parTransId="{269ABC06-D271-4F54-9722-E0E37661BB6C}" sibTransId="{7D8D963D-4C71-43C0-96FE-B988759371D3}"/>
    <dgm:cxn modelId="{43F19C2B-F725-4C04-9381-DBCBCA3CFE86}" srcId="{306B1B94-3519-4CDA-9A34-3D5549C371E4}" destId="{A5300E6E-C3F5-45AE-9992-7C8E1D49195B}" srcOrd="1" destOrd="0" parTransId="{A2A984E2-DE23-4EF0-A3E3-521FFD7D3D89}" sibTransId="{8FC60E57-A540-4541-A5E6-7B2D2784C138}"/>
    <dgm:cxn modelId="{A684D47E-4545-4997-94D4-41EA2ECE608A}" type="presOf" srcId="{72ED2031-C42C-49B6-A441-0F2027B3D887}" destId="{83784F11-8496-4C20-892C-C522AE88D67A}" srcOrd="0" destOrd="0" presId="urn:microsoft.com/office/officeart/2005/8/layout/hierarchy1"/>
    <dgm:cxn modelId="{EFADD4AD-67B2-4876-B8C3-61F6B2E8467B}" type="presOf" srcId="{A5300E6E-C3F5-45AE-9992-7C8E1D49195B}" destId="{86ED0569-2575-4D9C-9D9B-286527FB2CF1}" srcOrd="0" destOrd="0" presId="urn:microsoft.com/office/officeart/2005/8/layout/hierarchy1"/>
    <dgm:cxn modelId="{318975B8-2A1C-42F0-95DA-6220BE98254E}" type="presOf" srcId="{306B1B94-3519-4CDA-9A34-3D5549C371E4}" destId="{BF4185EE-67CD-4C1C-A4A4-1A39CB2499AB}" srcOrd="0" destOrd="0" presId="urn:microsoft.com/office/officeart/2005/8/layout/hierarchy1"/>
    <dgm:cxn modelId="{5032D446-72F7-46CE-9724-CEB06DAE3C6A}" type="presParOf" srcId="{BF4185EE-67CD-4C1C-A4A4-1A39CB2499AB}" destId="{85F595A5-577C-4EF0-86B5-81553387949C}" srcOrd="0" destOrd="0" presId="urn:microsoft.com/office/officeart/2005/8/layout/hierarchy1"/>
    <dgm:cxn modelId="{B5330F45-728C-45A2-979D-CE8CF87847DD}" type="presParOf" srcId="{85F595A5-577C-4EF0-86B5-81553387949C}" destId="{BAB764E0-84B0-4292-AD54-240D9805BC7B}" srcOrd="0" destOrd="0" presId="urn:microsoft.com/office/officeart/2005/8/layout/hierarchy1"/>
    <dgm:cxn modelId="{EAAEC952-DCF8-46E2-8BB3-6DBE2D160810}" type="presParOf" srcId="{BAB764E0-84B0-4292-AD54-240D9805BC7B}" destId="{F4C1FFB1-6522-4C38-A81A-EFBA84025A42}" srcOrd="0" destOrd="0" presId="urn:microsoft.com/office/officeart/2005/8/layout/hierarchy1"/>
    <dgm:cxn modelId="{2371E745-0361-4E39-9126-AFAA3A7807A8}" type="presParOf" srcId="{BAB764E0-84B0-4292-AD54-240D9805BC7B}" destId="{83784F11-8496-4C20-892C-C522AE88D67A}" srcOrd="1" destOrd="0" presId="urn:microsoft.com/office/officeart/2005/8/layout/hierarchy1"/>
    <dgm:cxn modelId="{A509789E-4BBA-443A-AE0D-EC0C2835777D}" type="presParOf" srcId="{85F595A5-577C-4EF0-86B5-81553387949C}" destId="{A9B070E0-D80B-45DC-A124-AF6D3CFEFB83}" srcOrd="1" destOrd="0" presId="urn:microsoft.com/office/officeart/2005/8/layout/hierarchy1"/>
    <dgm:cxn modelId="{9607ECC6-7DC0-4490-9AAF-E731594302A9}" type="presParOf" srcId="{BF4185EE-67CD-4C1C-A4A4-1A39CB2499AB}" destId="{766030DD-7F23-46BF-BC57-98BB28F2B1B9}" srcOrd="1" destOrd="0" presId="urn:microsoft.com/office/officeart/2005/8/layout/hierarchy1"/>
    <dgm:cxn modelId="{AF0AA001-DC6C-464E-9AF3-E53202ABF8E9}" type="presParOf" srcId="{766030DD-7F23-46BF-BC57-98BB28F2B1B9}" destId="{073AAC7A-02D6-4127-B5E4-2B89E530BF07}" srcOrd="0" destOrd="0" presId="urn:microsoft.com/office/officeart/2005/8/layout/hierarchy1"/>
    <dgm:cxn modelId="{CF49900C-2B51-4A4B-ACFA-92ACD32F2D2A}" type="presParOf" srcId="{073AAC7A-02D6-4127-B5E4-2B89E530BF07}" destId="{DE8203AA-47AD-4EB2-8A69-D7B224833D60}" srcOrd="0" destOrd="0" presId="urn:microsoft.com/office/officeart/2005/8/layout/hierarchy1"/>
    <dgm:cxn modelId="{2BFD961B-1695-4CA1-9321-EC2FA7C2DF56}" type="presParOf" srcId="{073AAC7A-02D6-4127-B5E4-2B89E530BF07}" destId="{86ED0569-2575-4D9C-9D9B-286527FB2CF1}" srcOrd="1" destOrd="0" presId="urn:microsoft.com/office/officeart/2005/8/layout/hierarchy1"/>
    <dgm:cxn modelId="{3CA0EF7D-1679-4E8B-9AF7-CE6C86EE6ACB}" type="presParOf" srcId="{766030DD-7F23-46BF-BC57-98BB28F2B1B9}" destId="{D85F691A-3C80-419D-AAA8-75CDFDCD923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F51CE2-D64C-49ED-83B3-1E9B58C1105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A208647-1E3A-4C4C-BB93-62C8F471E8BB}">
      <dgm:prSet custT="1"/>
      <dgm:spPr/>
      <dgm:t>
        <a:bodyPr/>
        <a:lstStyle/>
        <a:p>
          <a:r>
            <a:rPr lang="en-US" sz="3600" dirty="0"/>
            <a:t>Player Controller</a:t>
          </a:r>
        </a:p>
      </dgm:t>
    </dgm:pt>
    <dgm:pt modelId="{2077D788-04FF-4F20-ADED-204D0691019D}" type="parTrans" cxnId="{BD9F3CFB-46CF-45F6-B4AA-90B28148E6D9}">
      <dgm:prSet/>
      <dgm:spPr/>
      <dgm:t>
        <a:bodyPr/>
        <a:lstStyle/>
        <a:p>
          <a:endParaRPr lang="en-US"/>
        </a:p>
      </dgm:t>
    </dgm:pt>
    <dgm:pt modelId="{9869283A-C704-4CC0-A999-A1B7BA70A4C7}" type="sibTrans" cxnId="{BD9F3CFB-46CF-45F6-B4AA-90B28148E6D9}">
      <dgm:prSet/>
      <dgm:spPr/>
      <dgm:t>
        <a:bodyPr/>
        <a:lstStyle/>
        <a:p>
          <a:endParaRPr lang="en-US"/>
        </a:p>
      </dgm:t>
    </dgm:pt>
    <dgm:pt modelId="{1F4E5F89-0057-4F5E-B328-CE4897B496EE}">
      <dgm:prSet custT="1"/>
      <dgm:spPr/>
      <dgm:t>
        <a:bodyPr/>
        <a:lstStyle/>
        <a:p>
          <a:r>
            <a:rPr lang="en-US" sz="3600" dirty="0"/>
            <a:t>Enemy</a:t>
          </a:r>
        </a:p>
      </dgm:t>
    </dgm:pt>
    <dgm:pt modelId="{4A24C7DB-A86F-44BE-875A-D546A1A10A1A}" type="parTrans" cxnId="{C503CA58-06FD-4242-AD87-D312BE8F3551}">
      <dgm:prSet/>
      <dgm:spPr/>
      <dgm:t>
        <a:bodyPr/>
        <a:lstStyle/>
        <a:p>
          <a:endParaRPr lang="en-US"/>
        </a:p>
      </dgm:t>
    </dgm:pt>
    <dgm:pt modelId="{A5F9C5CD-84BE-48BA-9BBC-ECE23C47352E}" type="sibTrans" cxnId="{C503CA58-06FD-4242-AD87-D312BE8F3551}">
      <dgm:prSet/>
      <dgm:spPr/>
      <dgm:t>
        <a:bodyPr/>
        <a:lstStyle/>
        <a:p>
          <a:endParaRPr lang="en-US"/>
        </a:p>
      </dgm:t>
    </dgm:pt>
    <dgm:pt modelId="{8A8474B3-F788-4747-AAF2-EFF641310C9B}">
      <dgm:prSet custT="1"/>
      <dgm:spPr/>
      <dgm:t>
        <a:bodyPr/>
        <a:lstStyle/>
        <a:p>
          <a:r>
            <a:rPr lang="en-US" sz="3600" dirty="0"/>
            <a:t>HUD(Heads up Display)</a:t>
          </a:r>
        </a:p>
      </dgm:t>
    </dgm:pt>
    <dgm:pt modelId="{9470930B-0B18-4D7D-AEDA-F024FC0253A6}" type="parTrans" cxnId="{19890C09-9F33-478D-B37A-8EEE429CC040}">
      <dgm:prSet/>
      <dgm:spPr/>
      <dgm:t>
        <a:bodyPr/>
        <a:lstStyle/>
        <a:p>
          <a:endParaRPr lang="en-US"/>
        </a:p>
      </dgm:t>
    </dgm:pt>
    <dgm:pt modelId="{46A46A35-7E96-4804-BBBF-FDB9D6CA5455}" type="sibTrans" cxnId="{19890C09-9F33-478D-B37A-8EEE429CC040}">
      <dgm:prSet/>
      <dgm:spPr/>
      <dgm:t>
        <a:bodyPr/>
        <a:lstStyle/>
        <a:p>
          <a:endParaRPr lang="en-US"/>
        </a:p>
      </dgm:t>
    </dgm:pt>
    <dgm:pt modelId="{3B0F3DCF-DCB7-4A78-BAC2-459AAF8B8920}" type="pres">
      <dgm:prSet presAssocID="{09F51CE2-D64C-49ED-83B3-1E9B58C1105B}" presName="linear" presStyleCnt="0">
        <dgm:presLayoutVars>
          <dgm:animLvl val="lvl"/>
          <dgm:resizeHandles val="exact"/>
        </dgm:presLayoutVars>
      </dgm:prSet>
      <dgm:spPr/>
    </dgm:pt>
    <dgm:pt modelId="{EE6F8BF1-A618-4F21-8FDB-EFEBCE4E9770}" type="pres">
      <dgm:prSet presAssocID="{1A208647-1E3A-4C4C-BB93-62C8F471E8BB}" presName="parentText" presStyleLbl="node1" presStyleIdx="0" presStyleCnt="3">
        <dgm:presLayoutVars>
          <dgm:chMax val="0"/>
          <dgm:bulletEnabled val="1"/>
        </dgm:presLayoutVars>
      </dgm:prSet>
      <dgm:spPr/>
    </dgm:pt>
    <dgm:pt modelId="{2B367A0F-FD92-4E98-998B-E839662EDCF6}" type="pres">
      <dgm:prSet presAssocID="{9869283A-C704-4CC0-A999-A1B7BA70A4C7}" presName="spacer" presStyleCnt="0"/>
      <dgm:spPr/>
    </dgm:pt>
    <dgm:pt modelId="{2A1AF8CB-B7F3-4389-B3C1-7DF692275A8E}" type="pres">
      <dgm:prSet presAssocID="{1F4E5F89-0057-4F5E-B328-CE4897B496EE}" presName="parentText" presStyleLbl="node1" presStyleIdx="1" presStyleCnt="3" custLinFactNeighborX="-1890" custLinFactNeighborY="-1969">
        <dgm:presLayoutVars>
          <dgm:chMax val="0"/>
          <dgm:bulletEnabled val="1"/>
        </dgm:presLayoutVars>
      </dgm:prSet>
      <dgm:spPr/>
    </dgm:pt>
    <dgm:pt modelId="{71E7BF67-EBFB-4E35-AA53-E9455ECE3BA6}" type="pres">
      <dgm:prSet presAssocID="{A5F9C5CD-84BE-48BA-9BBC-ECE23C47352E}" presName="spacer" presStyleCnt="0"/>
      <dgm:spPr/>
    </dgm:pt>
    <dgm:pt modelId="{E6BAE863-8224-4579-8B5A-E6058E61DCBE}" type="pres">
      <dgm:prSet presAssocID="{8A8474B3-F788-4747-AAF2-EFF641310C9B}" presName="parentText" presStyleLbl="node1" presStyleIdx="2" presStyleCnt="3">
        <dgm:presLayoutVars>
          <dgm:chMax val="0"/>
          <dgm:bulletEnabled val="1"/>
        </dgm:presLayoutVars>
      </dgm:prSet>
      <dgm:spPr/>
    </dgm:pt>
  </dgm:ptLst>
  <dgm:cxnLst>
    <dgm:cxn modelId="{19890C09-9F33-478D-B37A-8EEE429CC040}" srcId="{09F51CE2-D64C-49ED-83B3-1E9B58C1105B}" destId="{8A8474B3-F788-4747-AAF2-EFF641310C9B}" srcOrd="2" destOrd="0" parTransId="{9470930B-0B18-4D7D-AEDA-F024FC0253A6}" sibTransId="{46A46A35-7E96-4804-BBBF-FDB9D6CA5455}"/>
    <dgm:cxn modelId="{8A67DE13-B26F-4FF2-854A-3C98C4326F39}" type="presOf" srcId="{1F4E5F89-0057-4F5E-B328-CE4897B496EE}" destId="{2A1AF8CB-B7F3-4389-B3C1-7DF692275A8E}" srcOrd="0" destOrd="0" presId="urn:microsoft.com/office/officeart/2005/8/layout/vList2"/>
    <dgm:cxn modelId="{4D0B8678-5A5F-4AFC-964E-DCA178BD9D23}" type="presOf" srcId="{8A8474B3-F788-4747-AAF2-EFF641310C9B}" destId="{E6BAE863-8224-4579-8B5A-E6058E61DCBE}" srcOrd="0" destOrd="0" presId="urn:microsoft.com/office/officeart/2005/8/layout/vList2"/>
    <dgm:cxn modelId="{C503CA58-06FD-4242-AD87-D312BE8F3551}" srcId="{09F51CE2-D64C-49ED-83B3-1E9B58C1105B}" destId="{1F4E5F89-0057-4F5E-B328-CE4897B496EE}" srcOrd="1" destOrd="0" parTransId="{4A24C7DB-A86F-44BE-875A-D546A1A10A1A}" sibTransId="{A5F9C5CD-84BE-48BA-9BBC-ECE23C47352E}"/>
    <dgm:cxn modelId="{8E9D1087-943C-4479-B05C-22659FA29753}" type="presOf" srcId="{1A208647-1E3A-4C4C-BB93-62C8F471E8BB}" destId="{EE6F8BF1-A618-4F21-8FDB-EFEBCE4E9770}" srcOrd="0" destOrd="0" presId="urn:microsoft.com/office/officeart/2005/8/layout/vList2"/>
    <dgm:cxn modelId="{8D41D0A0-B4DF-4ABC-9C8F-ED33AFE36863}" type="presOf" srcId="{09F51CE2-D64C-49ED-83B3-1E9B58C1105B}" destId="{3B0F3DCF-DCB7-4A78-BAC2-459AAF8B8920}" srcOrd="0" destOrd="0" presId="urn:microsoft.com/office/officeart/2005/8/layout/vList2"/>
    <dgm:cxn modelId="{BD9F3CFB-46CF-45F6-B4AA-90B28148E6D9}" srcId="{09F51CE2-D64C-49ED-83B3-1E9B58C1105B}" destId="{1A208647-1E3A-4C4C-BB93-62C8F471E8BB}" srcOrd="0" destOrd="0" parTransId="{2077D788-04FF-4F20-ADED-204D0691019D}" sibTransId="{9869283A-C704-4CC0-A999-A1B7BA70A4C7}"/>
    <dgm:cxn modelId="{A9C53A33-F8EE-4913-9128-034D56037249}" type="presParOf" srcId="{3B0F3DCF-DCB7-4A78-BAC2-459AAF8B8920}" destId="{EE6F8BF1-A618-4F21-8FDB-EFEBCE4E9770}" srcOrd="0" destOrd="0" presId="urn:microsoft.com/office/officeart/2005/8/layout/vList2"/>
    <dgm:cxn modelId="{301C1DE3-E578-42D5-BB97-2BEAE143FD9F}" type="presParOf" srcId="{3B0F3DCF-DCB7-4A78-BAC2-459AAF8B8920}" destId="{2B367A0F-FD92-4E98-998B-E839662EDCF6}" srcOrd="1" destOrd="0" presId="urn:microsoft.com/office/officeart/2005/8/layout/vList2"/>
    <dgm:cxn modelId="{E141FE05-ADB6-4FEB-A782-E1D3D057C3D5}" type="presParOf" srcId="{3B0F3DCF-DCB7-4A78-BAC2-459AAF8B8920}" destId="{2A1AF8CB-B7F3-4389-B3C1-7DF692275A8E}" srcOrd="2" destOrd="0" presId="urn:microsoft.com/office/officeart/2005/8/layout/vList2"/>
    <dgm:cxn modelId="{B18899A0-ADE8-439B-848A-C900A01BC987}" type="presParOf" srcId="{3B0F3DCF-DCB7-4A78-BAC2-459AAF8B8920}" destId="{71E7BF67-EBFB-4E35-AA53-E9455ECE3BA6}" srcOrd="3" destOrd="0" presId="urn:microsoft.com/office/officeart/2005/8/layout/vList2"/>
    <dgm:cxn modelId="{B31B11A7-3FA9-440E-B275-E6A9EDE6EB45}" type="presParOf" srcId="{3B0F3DCF-DCB7-4A78-BAC2-459AAF8B8920}" destId="{E6BAE863-8224-4579-8B5A-E6058E61DCB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4A41A3-4FF9-409C-BDFD-E36B55493B8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000DF0D-0548-4C85-AE51-9B0217D19260}">
      <dgm:prSet custT="1"/>
      <dgm:spPr/>
      <dgm:t>
        <a:bodyPr/>
        <a:lstStyle/>
        <a:p>
          <a:r>
            <a:rPr lang="en-US" sz="3600" b="1" i="0" dirty="0"/>
            <a:t>Input</a:t>
          </a:r>
          <a:r>
            <a:rPr lang="en-US" sz="3600" b="0" i="0" dirty="0"/>
            <a:t>- Needs to be able to detect user’s input</a:t>
          </a:r>
          <a:endParaRPr lang="en-US" sz="3600" dirty="0"/>
        </a:p>
      </dgm:t>
    </dgm:pt>
    <dgm:pt modelId="{8A965DE2-B8EC-4C60-9E3B-F3B994CAFB55}" type="parTrans" cxnId="{43E75870-3DC8-49CD-9D95-C6FE395909D1}">
      <dgm:prSet/>
      <dgm:spPr/>
      <dgm:t>
        <a:bodyPr/>
        <a:lstStyle/>
        <a:p>
          <a:endParaRPr lang="en-US"/>
        </a:p>
      </dgm:t>
    </dgm:pt>
    <dgm:pt modelId="{87F4B75E-2471-4FEB-A16A-47542B0BC65C}" type="sibTrans" cxnId="{43E75870-3DC8-49CD-9D95-C6FE395909D1}">
      <dgm:prSet/>
      <dgm:spPr/>
      <dgm:t>
        <a:bodyPr/>
        <a:lstStyle/>
        <a:p>
          <a:endParaRPr lang="en-US"/>
        </a:p>
      </dgm:t>
    </dgm:pt>
    <dgm:pt modelId="{FAA480B6-4A26-46B7-BCE4-D6BFF354C95A}">
      <dgm:prSet custT="1"/>
      <dgm:spPr/>
      <dgm:t>
        <a:bodyPr/>
        <a:lstStyle/>
        <a:p>
          <a:r>
            <a:rPr lang="en-US" sz="3600" b="1" i="0" dirty="0"/>
            <a:t>Movement</a:t>
          </a:r>
          <a:r>
            <a:rPr lang="en-US" sz="3600" b="0" i="0" dirty="0"/>
            <a:t>- Needs to be able to move</a:t>
          </a:r>
          <a:endParaRPr lang="en-US" sz="3600" dirty="0"/>
        </a:p>
      </dgm:t>
    </dgm:pt>
    <dgm:pt modelId="{72120876-F2CF-40BB-9F17-4DE09F252961}" type="parTrans" cxnId="{363F3B95-5948-4D6D-880B-616F8DDD793F}">
      <dgm:prSet/>
      <dgm:spPr/>
      <dgm:t>
        <a:bodyPr/>
        <a:lstStyle/>
        <a:p>
          <a:endParaRPr lang="en-US"/>
        </a:p>
      </dgm:t>
    </dgm:pt>
    <dgm:pt modelId="{10E7D01B-D973-4B3C-9387-0C83A9CF76C0}" type="sibTrans" cxnId="{363F3B95-5948-4D6D-880B-616F8DDD793F}">
      <dgm:prSet/>
      <dgm:spPr/>
      <dgm:t>
        <a:bodyPr/>
        <a:lstStyle/>
        <a:p>
          <a:endParaRPr lang="en-US"/>
        </a:p>
      </dgm:t>
    </dgm:pt>
    <dgm:pt modelId="{B1EF2283-2948-47F4-954E-41949572E346}">
      <dgm:prSet custT="1"/>
      <dgm:spPr/>
      <dgm:t>
        <a:bodyPr/>
        <a:lstStyle/>
        <a:p>
          <a:r>
            <a:rPr lang="en-US" sz="3600" b="1" i="0" dirty="0"/>
            <a:t>Collision</a:t>
          </a:r>
          <a:r>
            <a:rPr lang="en-US" sz="3600" b="0" i="0" dirty="0"/>
            <a:t>- Needs to able respond to the world around them</a:t>
          </a:r>
          <a:endParaRPr lang="en-US" sz="3600" dirty="0"/>
        </a:p>
      </dgm:t>
    </dgm:pt>
    <dgm:pt modelId="{DD915EF6-97CF-4C6B-BFD0-11CA7D9D8CCA}" type="parTrans" cxnId="{75F38EE2-06D9-4F3D-A079-F35199B5141C}">
      <dgm:prSet/>
      <dgm:spPr/>
      <dgm:t>
        <a:bodyPr/>
        <a:lstStyle/>
        <a:p>
          <a:endParaRPr lang="en-US"/>
        </a:p>
      </dgm:t>
    </dgm:pt>
    <dgm:pt modelId="{137EBE89-49CC-47DC-81BA-7D729C7C3193}" type="sibTrans" cxnId="{75F38EE2-06D9-4F3D-A079-F35199B5141C}">
      <dgm:prSet/>
      <dgm:spPr/>
      <dgm:t>
        <a:bodyPr/>
        <a:lstStyle/>
        <a:p>
          <a:endParaRPr lang="en-US"/>
        </a:p>
      </dgm:t>
    </dgm:pt>
    <dgm:pt modelId="{F0F79364-1628-4817-BAAD-76F6ACD7D344}" type="pres">
      <dgm:prSet presAssocID="{9A4A41A3-4FF9-409C-BDFD-E36B55493B86}" presName="vert0" presStyleCnt="0">
        <dgm:presLayoutVars>
          <dgm:dir/>
          <dgm:animOne val="branch"/>
          <dgm:animLvl val="lvl"/>
        </dgm:presLayoutVars>
      </dgm:prSet>
      <dgm:spPr/>
    </dgm:pt>
    <dgm:pt modelId="{D8078140-5E28-4886-B665-12C3556B9388}" type="pres">
      <dgm:prSet presAssocID="{5000DF0D-0548-4C85-AE51-9B0217D19260}" presName="thickLine" presStyleLbl="alignNode1" presStyleIdx="0" presStyleCnt="3"/>
      <dgm:spPr/>
    </dgm:pt>
    <dgm:pt modelId="{6B1639E3-EC24-4B68-94F9-F5D8F2F717A8}" type="pres">
      <dgm:prSet presAssocID="{5000DF0D-0548-4C85-AE51-9B0217D19260}" presName="horz1" presStyleCnt="0"/>
      <dgm:spPr/>
    </dgm:pt>
    <dgm:pt modelId="{4B0DA356-7108-4A53-8CA8-C04FAACD741B}" type="pres">
      <dgm:prSet presAssocID="{5000DF0D-0548-4C85-AE51-9B0217D19260}" presName="tx1" presStyleLbl="revTx" presStyleIdx="0" presStyleCnt="3"/>
      <dgm:spPr/>
    </dgm:pt>
    <dgm:pt modelId="{70F93BA3-DB2D-4CDC-8322-54B9F294EA8A}" type="pres">
      <dgm:prSet presAssocID="{5000DF0D-0548-4C85-AE51-9B0217D19260}" presName="vert1" presStyleCnt="0"/>
      <dgm:spPr/>
    </dgm:pt>
    <dgm:pt modelId="{47204616-96C4-4E8F-A6B8-80267B1B5E21}" type="pres">
      <dgm:prSet presAssocID="{FAA480B6-4A26-46B7-BCE4-D6BFF354C95A}" presName="thickLine" presStyleLbl="alignNode1" presStyleIdx="1" presStyleCnt="3"/>
      <dgm:spPr/>
    </dgm:pt>
    <dgm:pt modelId="{3073AEEC-A689-41B2-9EDD-386AA6E734A7}" type="pres">
      <dgm:prSet presAssocID="{FAA480B6-4A26-46B7-BCE4-D6BFF354C95A}" presName="horz1" presStyleCnt="0"/>
      <dgm:spPr/>
    </dgm:pt>
    <dgm:pt modelId="{36E6FE78-6A8F-4C16-AE31-2C5C2C7D67E4}" type="pres">
      <dgm:prSet presAssocID="{FAA480B6-4A26-46B7-BCE4-D6BFF354C95A}" presName="tx1" presStyleLbl="revTx" presStyleIdx="1" presStyleCnt="3"/>
      <dgm:spPr/>
    </dgm:pt>
    <dgm:pt modelId="{7B23CBA6-874B-4A42-B0D2-9BB47B7BD509}" type="pres">
      <dgm:prSet presAssocID="{FAA480B6-4A26-46B7-BCE4-D6BFF354C95A}" presName="vert1" presStyleCnt="0"/>
      <dgm:spPr/>
    </dgm:pt>
    <dgm:pt modelId="{840ABD5B-ED6F-4F78-8904-268330FF85A5}" type="pres">
      <dgm:prSet presAssocID="{B1EF2283-2948-47F4-954E-41949572E346}" presName="thickLine" presStyleLbl="alignNode1" presStyleIdx="2" presStyleCnt="3"/>
      <dgm:spPr/>
    </dgm:pt>
    <dgm:pt modelId="{CE1148C0-1955-41E7-AE04-E8FE4F980827}" type="pres">
      <dgm:prSet presAssocID="{B1EF2283-2948-47F4-954E-41949572E346}" presName="horz1" presStyleCnt="0"/>
      <dgm:spPr/>
    </dgm:pt>
    <dgm:pt modelId="{5EF8D1D0-A937-4F64-9317-0D23853AF899}" type="pres">
      <dgm:prSet presAssocID="{B1EF2283-2948-47F4-954E-41949572E346}" presName="tx1" presStyleLbl="revTx" presStyleIdx="2" presStyleCnt="3"/>
      <dgm:spPr/>
    </dgm:pt>
    <dgm:pt modelId="{15926B22-4454-4DF3-9459-F9261844F2AA}" type="pres">
      <dgm:prSet presAssocID="{B1EF2283-2948-47F4-954E-41949572E346}" presName="vert1" presStyleCnt="0"/>
      <dgm:spPr/>
    </dgm:pt>
  </dgm:ptLst>
  <dgm:cxnLst>
    <dgm:cxn modelId="{8BB0F742-394A-4BBF-84AB-AB7BB86FD455}" type="presOf" srcId="{FAA480B6-4A26-46B7-BCE4-D6BFF354C95A}" destId="{36E6FE78-6A8F-4C16-AE31-2C5C2C7D67E4}" srcOrd="0" destOrd="0" presId="urn:microsoft.com/office/officeart/2008/layout/LinedList"/>
    <dgm:cxn modelId="{43E75870-3DC8-49CD-9D95-C6FE395909D1}" srcId="{9A4A41A3-4FF9-409C-BDFD-E36B55493B86}" destId="{5000DF0D-0548-4C85-AE51-9B0217D19260}" srcOrd="0" destOrd="0" parTransId="{8A965DE2-B8EC-4C60-9E3B-F3B994CAFB55}" sibTransId="{87F4B75E-2471-4FEB-A16A-47542B0BC65C}"/>
    <dgm:cxn modelId="{2DDF7D75-8BBB-4383-9787-48F16089CC58}" type="presOf" srcId="{5000DF0D-0548-4C85-AE51-9B0217D19260}" destId="{4B0DA356-7108-4A53-8CA8-C04FAACD741B}" srcOrd="0" destOrd="0" presId="urn:microsoft.com/office/officeart/2008/layout/LinedList"/>
    <dgm:cxn modelId="{363F3B95-5948-4D6D-880B-616F8DDD793F}" srcId="{9A4A41A3-4FF9-409C-BDFD-E36B55493B86}" destId="{FAA480B6-4A26-46B7-BCE4-D6BFF354C95A}" srcOrd="1" destOrd="0" parTransId="{72120876-F2CF-40BB-9F17-4DE09F252961}" sibTransId="{10E7D01B-D973-4B3C-9387-0C83A9CF76C0}"/>
    <dgm:cxn modelId="{DE64AA9E-7E15-4115-B934-D9810A9FAB31}" type="presOf" srcId="{B1EF2283-2948-47F4-954E-41949572E346}" destId="{5EF8D1D0-A937-4F64-9317-0D23853AF899}" srcOrd="0" destOrd="0" presId="urn:microsoft.com/office/officeart/2008/layout/LinedList"/>
    <dgm:cxn modelId="{7363DCD4-9AEA-4EA8-8B04-7A5785D87761}" type="presOf" srcId="{9A4A41A3-4FF9-409C-BDFD-E36B55493B86}" destId="{F0F79364-1628-4817-BAAD-76F6ACD7D344}" srcOrd="0" destOrd="0" presId="urn:microsoft.com/office/officeart/2008/layout/LinedList"/>
    <dgm:cxn modelId="{75F38EE2-06D9-4F3D-A079-F35199B5141C}" srcId="{9A4A41A3-4FF9-409C-BDFD-E36B55493B86}" destId="{B1EF2283-2948-47F4-954E-41949572E346}" srcOrd="2" destOrd="0" parTransId="{DD915EF6-97CF-4C6B-BFD0-11CA7D9D8CCA}" sibTransId="{137EBE89-49CC-47DC-81BA-7D729C7C3193}"/>
    <dgm:cxn modelId="{261B4D0E-651B-4979-83D2-4DFC9085E2CE}" type="presParOf" srcId="{F0F79364-1628-4817-BAAD-76F6ACD7D344}" destId="{D8078140-5E28-4886-B665-12C3556B9388}" srcOrd="0" destOrd="0" presId="urn:microsoft.com/office/officeart/2008/layout/LinedList"/>
    <dgm:cxn modelId="{B221A390-004D-4AFD-8FEC-E282AC2F8AAA}" type="presParOf" srcId="{F0F79364-1628-4817-BAAD-76F6ACD7D344}" destId="{6B1639E3-EC24-4B68-94F9-F5D8F2F717A8}" srcOrd="1" destOrd="0" presId="urn:microsoft.com/office/officeart/2008/layout/LinedList"/>
    <dgm:cxn modelId="{9BE3CF0D-A69C-41F5-BD9B-3C7E81629880}" type="presParOf" srcId="{6B1639E3-EC24-4B68-94F9-F5D8F2F717A8}" destId="{4B0DA356-7108-4A53-8CA8-C04FAACD741B}" srcOrd="0" destOrd="0" presId="urn:microsoft.com/office/officeart/2008/layout/LinedList"/>
    <dgm:cxn modelId="{6031504C-109D-45A9-8B49-0ED3D3D272C4}" type="presParOf" srcId="{6B1639E3-EC24-4B68-94F9-F5D8F2F717A8}" destId="{70F93BA3-DB2D-4CDC-8322-54B9F294EA8A}" srcOrd="1" destOrd="0" presId="urn:microsoft.com/office/officeart/2008/layout/LinedList"/>
    <dgm:cxn modelId="{3AFE20DA-5347-420C-ACB4-2A88509C8129}" type="presParOf" srcId="{F0F79364-1628-4817-BAAD-76F6ACD7D344}" destId="{47204616-96C4-4E8F-A6B8-80267B1B5E21}" srcOrd="2" destOrd="0" presId="urn:microsoft.com/office/officeart/2008/layout/LinedList"/>
    <dgm:cxn modelId="{BF4E67FC-A257-40EC-8EC9-F6842541A12C}" type="presParOf" srcId="{F0F79364-1628-4817-BAAD-76F6ACD7D344}" destId="{3073AEEC-A689-41B2-9EDD-386AA6E734A7}" srcOrd="3" destOrd="0" presId="urn:microsoft.com/office/officeart/2008/layout/LinedList"/>
    <dgm:cxn modelId="{9C71643F-0F64-4BF0-9B13-FB76976B1A0E}" type="presParOf" srcId="{3073AEEC-A689-41B2-9EDD-386AA6E734A7}" destId="{36E6FE78-6A8F-4C16-AE31-2C5C2C7D67E4}" srcOrd="0" destOrd="0" presId="urn:microsoft.com/office/officeart/2008/layout/LinedList"/>
    <dgm:cxn modelId="{04EB133C-5008-4E49-B5BB-85FD1144AF57}" type="presParOf" srcId="{3073AEEC-A689-41B2-9EDD-386AA6E734A7}" destId="{7B23CBA6-874B-4A42-B0D2-9BB47B7BD509}" srcOrd="1" destOrd="0" presId="urn:microsoft.com/office/officeart/2008/layout/LinedList"/>
    <dgm:cxn modelId="{B25C97DB-976B-4EE3-BA99-F327D0E3D62E}" type="presParOf" srcId="{F0F79364-1628-4817-BAAD-76F6ACD7D344}" destId="{840ABD5B-ED6F-4F78-8904-268330FF85A5}" srcOrd="4" destOrd="0" presId="urn:microsoft.com/office/officeart/2008/layout/LinedList"/>
    <dgm:cxn modelId="{4680273E-4AEB-4DF7-B3C3-F5EA6D0E20FC}" type="presParOf" srcId="{F0F79364-1628-4817-BAAD-76F6ACD7D344}" destId="{CE1148C0-1955-41E7-AE04-E8FE4F980827}" srcOrd="5" destOrd="0" presId="urn:microsoft.com/office/officeart/2008/layout/LinedList"/>
    <dgm:cxn modelId="{C486F62A-A2D4-4565-B429-6B338CA3ABDC}" type="presParOf" srcId="{CE1148C0-1955-41E7-AE04-E8FE4F980827}" destId="{5EF8D1D0-A937-4F64-9317-0D23853AF899}" srcOrd="0" destOrd="0" presId="urn:microsoft.com/office/officeart/2008/layout/LinedList"/>
    <dgm:cxn modelId="{2BFABE90-617E-43EC-B43C-F01FC3C57332}" type="presParOf" srcId="{CE1148C0-1955-41E7-AE04-E8FE4F980827}" destId="{15926B22-4454-4DF3-9459-F9261844F2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F23865-26E2-43C6-8FFF-F5761E6B1CD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2C47CD0-7A96-4FAE-A767-0335E0ACE39A}">
      <dgm:prSet custT="1"/>
      <dgm:spPr/>
      <dgm:t>
        <a:bodyPr/>
        <a:lstStyle/>
        <a:p>
          <a:r>
            <a:rPr lang="en-US" sz="3600" b="1" dirty="0"/>
            <a:t>Detection</a:t>
          </a:r>
          <a:r>
            <a:rPr lang="en-US" sz="3600" dirty="0"/>
            <a:t>- Needs to be able to detect the player</a:t>
          </a:r>
        </a:p>
      </dgm:t>
    </dgm:pt>
    <dgm:pt modelId="{99E9EF95-EDAD-49FC-BA53-7B6B72E4F822}" type="parTrans" cxnId="{ABD251EA-841B-43AD-8471-292849B5B518}">
      <dgm:prSet/>
      <dgm:spPr/>
      <dgm:t>
        <a:bodyPr/>
        <a:lstStyle/>
        <a:p>
          <a:endParaRPr lang="en-US"/>
        </a:p>
      </dgm:t>
    </dgm:pt>
    <dgm:pt modelId="{8DB8FF97-AA56-4394-9494-7FD7C47DD015}" type="sibTrans" cxnId="{ABD251EA-841B-43AD-8471-292849B5B518}">
      <dgm:prSet/>
      <dgm:spPr/>
      <dgm:t>
        <a:bodyPr/>
        <a:lstStyle/>
        <a:p>
          <a:endParaRPr lang="en-US"/>
        </a:p>
      </dgm:t>
    </dgm:pt>
    <dgm:pt modelId="{ABE145AF-482C-4449-B13D-E1087574BAEE}">
      <dgm:prSet custT="1"/>
      <dgm:spPr/>
      <dgm:t>
        <a:bodyPr/>
        <a:lstStyle/>
        <a:p>
          <a:r>
            <a:rPr lang="en-US" sz="3600" b="1" dirty="0"/>
            <a:t>Movement</a:t>
          </a:r>
          <a:r>
            <a:rPr lang="en-US" sz="3600" dirty="0"/>
            <a:t>- Needs to be able to move</a:t>
          </a:r>
        </a:p>
      </dgm:t>
    </dgm:pt>
    <dgm:pt modelId="{DA6226A9-424C-464C-AE1A-AA64FA94005F}" type="parTrans" cxnId="{327C174E-D7F5-45BA-B724-ACDC5A1ADC82}">
      <dgm:prSet/>
      <dgm:spPr/>
      <dgm:t>
        <a:bodyPr/>
        <a:lstStyle/>
        <a:p>
          <a:endParaRPr lang="en-US"/>
        </a:p>
      </dgm:t>
    </dgm:pt>
    <dgm:pt modelId="{4E0CE9A6-04DF-41A2-94D8-41ED0C5F4FF0}" type="sibTrans" cxnId="{327C174E-D7F5-45BA-B724-ACDC5A1ADC82}">
      <dgm:prSet/>
      <dgm:spPr/>
      <dgm:t>
        <a:bodyPr/>
        <a:lstStyle/>
        <a:p>
          <a:endParaRPr lang="en-US"/>
        </a:p>
      </dgm:t>
    </dgm:pt>
    <dgm:pt modelId="{CCCB2543-9DF0-4351-9BCB-26A14E038629}" type="pres">
      <dgm:prSet presAssocID="{B6F23865-26E2-43C6-8FFF-F5761E6B1CD6}" presName="vert0" presStyleCnt="0">
        <dgm:presLayoutVars>
          <dgm:dir/>
          <dgm:animOne val="branch"/>
          <dgm:animLvl val="lvl"/>
        </dgm:presLayoutVars>
      </dgm:prSet>
      <dgm:spPr/>
    </dgm:pt>
    <dgm:pt modelId="{D08B3F5A-DBF6-4766-8B83-93185D550903}" type="pres">
      <dgm:prSet presAssocID="{42C47CD0-7A96-4FAE-A767-0335E0ACE39A}" presName="thickLine" presStyleLbl="alignNode1" presStyleIdx="0" presStyleCnt="2"/>
      <dgm:spPr/>
    </dgm:pt>
    <dgm:pt modelId="{2B037361-4CAA-4492-9AD7-103138145AC4}" type="pres">
      <dgm:prSet presAssocID="{42C47CD0-7A96-4FAE-A767-0335E0ACE39A}" presName="horz1" presStyleCnt="0"/>
      <dgm:spPr/>
    </dgm:pt>
    <dgm:pt modelId="{6FA76712-72F8-438F-B14E-E64B296652BD}" type="pres">
      <dgm:prSet presAssocID="{42C47CD0-7A96-4FAE-A767-0335E0ACE39A}" presName="tx1" presStyleLbl="revTx" presStyleIdx="0" presStyleCnt="2"/>
      <dgm:spPr/>
    </dgm:pt>
    <dgm:pt modelId="{88E8A10E-FC58-4AE1-B826-E3CFE59D0C80}" type="pres">
      <dgm:prSet presAssocID="{42C47CD0-7A96-4FAE-A767-0335E0ACE39A}" presName="vert1" presStyleCnt="0"/>
      <dgm:spPr/>
    </dgm:pt>
    <dgm:pt modelId="{44D25895-B11C-49F1-908E-74288E68CE79}" type="pres">
      <dgm:prSet presAssocID="{ABE145AF-482C-4449-B13D-E1087574BAEE}" presName="thickLine" presStyleLbl="alignNode1" presStyleIdx="1" presStyleCnt="2"/>
      <dgm:spPr/>
    </dgm:pt>
    <dgm:pt modelId="{FD0016F9-ED03-4986-8FC6-557759E97C7F}" type="pres">
      <dgm:prSet presAssocID="{ABE145AF-482C-4449-B13D-E1087574BAEE}" presName="horz1" presStyleCnt="0"/>
      <dgm:spPr/>
    </dgm:pt>
    <dgm:pt modelId="{CE52134F-F26A-466D-A003-2BE3D67720A3}" type="pres">
      <dgm:prSet presAssocID="{ABE145AF-482C-4449-B13D-E1087574BAEE}" presName="tx1" presStyleLbl="revTx" presStyleIdx="1" presStyleCnt="2"/>
      <dgm:spPr/>
    </dgm:pt>
    <dgm:pt modelId="{123613C5-795D-4293-8A83-A14ED6E8A84F}" type="pres">
      <dgm:prSet presAssocID="{ABE145AF-482C-4449-B13D-E1087574BAEE}" presName="vert1" presStyleCnt="0"/>
      <dgm:spPr/>
    </dgm:pt>
  </dgm:ptLst>
  <dgm:cxnLst>
    <dgm:cxn modelId="{BE21912A-6081-4B43-AC8F-5C0B017A9E35}" type="presOf" srcId="{B6F23865-26E2-43C6-8FFF-F5761E6B1CD6}" destId="{CCCB2543-9DF0-4351-9BCB-26A14E038629}" srcOrd="0" destOrd="0" presId="urn:microsoft.com/office/officeart/2008/layout/LinedList"/>
    <dgm:cxn modelId="{327C174E-D7F5-45BA-B724-ACDC5A1ADC82}" srcId="{B6F23865-26E2-43C6-8FFF-F5761E6B1CD6}" destId="{ABE145AF-482C-4449-B13D-E1087574BAEE}" srcOrd="1" destOrd="0" parTransId="{DA6226A9-424C-464C-AE1A-AA64FA94005F}" sibTransId="{4E0CE9A6-04DF-41A2-94D8-41ED0C5F4FF0}"/>
    <dgm:cxn modelId="{DF6693C5-B1F5-4E99-A1F5-D38EEBC8DC18}" type="presOf" srcId="{ABE145AF-482C-4449-B13D-E1087574BAEE}" destId="{CE52134F-F26A-466D-A003-2BE3D67720A3}" srcOrd="0" destOrd="0" presId="urn:microsoft.com/office/officeart/2008/layout/LinedList"/>
    <dgm:cxn modelId="{EC23E1CC-EE01-45AD-9F05-82BCF414BFED}" type="presOf" srcId="{42C47CD0-7A96-4FAE-A767-0335E0ACE39A}" destId="{6FA76712-72F8-438F-B14E-E64B296652BD}" srcOrd="0" destOrd="0" presId="urn:microsoft.com/office/officeart/2008/layout/LinedList"/>
    <dgm:cxn modelId="{ABD251EA-841B-43AD-8471-292849B5B518}" srcId="{B6F23865-26E2-43C6-8FFF-F5761E6B1CD6}" destId="{42C47CD0-7A96-4FAE-A767-0335E0ACE39A}" srcOrd="0" destOrd="0" parTransId="{99E9EF95-EDAD-49FC-BA53-7B6B72E4F822}" sibTransId="{8DB8FF97-AA56-4394-9494-7FD7C47DD015}"/>
    <dgm:cxn modelId="{A9CDF78E-45DD-42AE-AC4F-1429B2EC7A2E}" type="presParOf" srcId="{CCCB2543-9DF0-4351-9BCB-26A14E038629}" destId="{D08B3F5A-DBF6-4766-8B83-93185D550903}" srcOrd="0" destOrd="0" presId="urn:microsoft.com/office/officeart/2008/layout/LinedList"/>
    <dgm:cxn modelId="{C8839EE9-4EE5-468A-A204-A4107EFA4E7D}" type="presParOf" srcId="{CCCB2543-9DF0-4351-9BCB-26A14E038629}" destId="{2B037361-4CAA-4492-9AD7-103138145AC4}" srcOrd="1" destOrd="0" presId="urn:microsoft.com/office/officeart/2008/layout/LinedList"/>
    <dgm:cxn modelId="{857D140B-41C9-4A56-9D76-B590B7A52D9B}" type="presParOf" srcId="{2B037361-4CAA-4492-9AD7-103138145AC4}" destId="{6FA76712-72F8-438F-B14E-E64B296652BD}" srcOrd="0" destOrd="0" presId="urn:microsoft.com/office/officeart/2008/layout/LinedList"/>
    <dgm:cxn modelId="{1D02F860-F6C5-48CD-A1F1-9AA6743FE967}" type="presParOf" srcId="{2B037361-4CAA-4492-9AD7-103138145AC4}" destId="{88E8A10E-FC58-4AE1-B826-E3CFE59D0C80}" srcOrd="1" destOrd="0" presId="urn:microsoft.com/office/officeart/2008/layout/LinedList"/>
    <dgm:cxn modelId="{1E2FDC63-4B68-488C-BCA1-8ADA1142C549}" type="presParOf" srcId="{CCCB2543-9DF0-4351-9BCB-26A14E038629}" destId="{44D25895-B11C-49F1-908E-74288E68CE79}" srcOrd="2" destOrd="0" presId="urn:microsoft.com/office/officeart/2008/layout/LinedList"/>
    <dgm:cxn modelId="{359FCEA3-C33B-4863-932F-25C14CE8A40A}" type="presParOf" srcId="{CCCB2543-9DF0-4351-9BCB-26A14E038629}" destId="{FD0016F9-ED03-4986-8FC6-557759E97C7F}" srcOrd="3" destOrd="0" presId="urn:microsoft.com/office/officeart/2008/layout/LinedList"/>
    <dgm:cxn modelId="{5CDA22ED-3A9C-443E-A432-97590A1CD3AA}" type="presParOf" srcId="{FD0016F9-ED03-4986-8FC6-557759E97C7F}" destId="{CE52134F-F26A-466D-A003-2BE3D67720A3}" srcOrd="0" destOrd="0" presId="urn:microsoft.com/office/officeart/2008/layout/LinedList"/>
    <dgm:cxn modelId="{EE881F28-B4EB-427A-BACB-4FFBF9D2C1FC}" type="presParOf" srcId="{FD0016F9-ED03-4986-8FC6-557759E97C7F}" destId="{123613C5-795D-4293-8A83-A14ED6E8A84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434B72-C151-42EF-B1EA-C1856E67F16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1DF5A-5609-437D-AEBF-54321D18A849}">
      <dgm:prSet custT="1"/>
      <dgm:spPr/>
      <dgm:t>
        <a:bodyPr/>
        <a:lstStyle/>
        <a:p>
          <a:r>
            <a:rPr lang="en-US" sz="3600" b="1" dirty="0" err="1"/>
            <a:t>PlayerInfo</a:t>
          </a:r>
          <a:r>
            <a:rPr lang="en-US" sz="3600" b="1" dirty="0"/>
            <a:t>(Health)</a:t>
          </a:r>
          <a:r>
            <a:rPr lang="en-US" sz="3600" b="0" dirty="0"/>
            <a:t>-</a:t>
          </a:r>
          <a:r>
            <a:rPr lang="en-US" sz="3600" dirty="0"/>
            <a:t> Needs to display the player’s health</a:t>
          </a:r>
        </a:p>
      </dgm:t>
    </dgm:pt>
    <dgm:pt modelId="{67353A89-B281-4CF5-B77D-37F039F8DA9A}" type="parTrans" cxnId="{CC9794A1-FF00-45E0-995B-CE3BC13D9E8C}">
      <dgm:prSet/>
      <dgm:spPr/>
      <dgm:t>
        <a:bodyPr/>
        <a:lstStyle/>
        <a:p>
          <a:endParaRPr lang="en-US"/>
        </a:p>
      </dgm:t>
    </dgm:pt>
    <dgm:pt modelId="{DC9C4378-6385-4E3F-8A38-4EA448AD03D3}" type="sibTrans" cxnId="{CC9794A1-FF00-45E0-995B-CE3BC13D9E8C}">
      <dgm:prSet/>
      <dgm:spPr/>
      <dgm:t>
        <a:bodyPr/>
        <a:lstStyle/>
        <a:p>
          <a:endParaRPr lang="en-US"/>
        </a:p>
      </dgm:t>
    </dgm:pt>
    <dgm:pt modelId="{D6C6A207-BAB5-45C0-B639-4F1AEB47CFC8}">
      <dgm:prSet/>
      <dgm:spPr/>
      <dgm:t>
        <a:bodyPr/>
        <a:lstStyle/>
        <a:p>
          <a:endParaRPr lang="en-US" dirty="0"/>
        </a:p>
      </dgm:t>
    </dgm:pt>
    <dgm:pt modelId="{1C0210AC-0E15-431D-A6A7-473A27EF22CA}" type="parTrans" cxnId="{9F96E196-9C7D-4152-95C1-BB508AC181CB}">
      <dgm:prSet/>
      <dgm:spPr/>
      <dgm:t>
        <a:bodyPr/>
        <a:lstStyle/>
        <a:p>
          <a:endParaRPr lang="en-US"/>
        </a:p>
      </dgm:t>
    </dgm:pt>
    <dgm:pt modelId="{BBB53AD7-48D4-47B8-AEF1-8E9B1AF14C1E}" type="sibTrans" cxnId="{9F96E196-9C7D-4152-95C1-BB508AC181CB}">
      <dgm:prSet/>
      <dgm:spPr/>
      <dgm:t>
        <a:bodyPr/>
        <a:lstStyle/>
        <a:p>
          <a:endParaRPr lang="en-US"/>
        </a:p>
      </dgm:t>
    </dgm:pt>
    <dgm:pt modelId="{33F11E3B-AC2B-40A1-BA60-02EB15D867E8}" type="pres">
      <dgm:prSet presAssocID="{4E434B72-C151-42EF-B1EA-C1856E67F16D}" presName="vert0" presStyleCnt="0">
        <dgm:presLayoutVars>
          <dgm:dir/>
          <dgm:animOne val="branch"/>
          <dgm:animLvl val="lvl"/>
        </dgm:presLayoutVars>
      </dgm:prSet>
      <dgm:spPr/>
    </dgm:pt>
    <dgm:pt modelId="{0CBCE0CC-5367-4999-AFA9-DF0D1DF8D766}" type="pres">
      <dgm:prSet presAssocID="{C251DF5A-5609-437D-AEBF-54321D18A849}" presName="thickLine" presStyleLbl="alignNode1" presStyleIdx="0" presStyleCnt="2"/>
      <dgm:spPr/>
    </dgm:pt>
    <dgm:pt modelId="{1863E3D3-F7BC-4985-8733-E2CAB7109C5F}" type="pres">
      <dgm:prSet presAssocID="{C251DF5A-5609-437D-AEBF-54321D18A849}" presName="horz1" presStyleCnt="0"/>
      <dgm:spPr/>
    </dgm:pt>
    <dgm:pt modelId="{E8C95885-DBBC-4CDD-9F6B-3B2A3F41C3EB}" type="pres">
      <dgm:prSet presAssocID="{C251DF5A-5609-437D-AEBF-54321D18A849}" presName="tx1" presStyleLbl="revTx" presStyleIdx="0" presStyleCnt="2"/>
      <dgm:spPr/>
    </dgm:pt>
    <dgm:pt modelId="{AFE8AC45-D367-4ACB-B9E5-3091A31EC587}" type="pres">
      <dgm:prSet presAssocID="{C251DF5A-5609-437D-AEBF-54321D18A849}" presName="vert1" presStyleCnt="0"/>
      <dgm:spPr/>
    </dgm:pt>
    <dgm:pt modelId="{646888DD-CBFA-41B8-9C03-C187696BA3EC}" type="pres">
      <dgm:prSet presAssocID="{D6C6A207-BAB5-45C0-B639-4F1AEB47CFC8}" presName="thickLine" presStyleLbl="alignNode1" presStyleIdx="1" presStyleCnt="2"/>
      <dgm:spPr/>
    </dgm:pt>
    <dgm:pt modelId="{7347597C-867F-43BE-A553-AD771026554B}" type="pres">
      <dgm:prSet presAssocID="{D6C6A207-BAB5-45C0-B639-4F1AEB47CFC8}" presName="horz1" presStyleCnt="0"/>
      <dgm:spPr/>
    </dgm:pt>
    <dgm:pt modelId="{181A4529-7681-48DB-8D64-C7A23586DCEB}" type="pres">
      <dgm:prSet presAssocID="{D6C6A207-BAB5-45C0-B639-4F1AEB47CFC8}" presName="tx1" presStyleLbl="revTx" presStyleIdx="1" presStyleCnt="2"/>
      <dgm:spPr/>
    </dgm:pt>
    <dgm:pt modelId="{BDDAA454-0086-43F4-A381-643525B2D21C}" type="pres">
      <dgm:prSet presAssocID="{D6C6A207-BAB5-45C0-B639-4F1AEB47CFC8}" presName="vert1" presStyleCnt="0"/>
      <dgm:spPr/>
    </dgm:pt>
  </dgm:ptLst>
  <dgm:cxnLst>
    <dgm:cxn modelId="{DD41375E-B22C-44CC-9741-DEAADE2154A0}" type="presOf" srcId="{D6C6A207-BAB5-45C0-B639-4F1AEB47CFC8}" destId="{181A4529-7681-48DB-8D64-C7A23586DCEB}" srcOrd="0" destOrd="0" presId="urn:microsoft.com/office/officeart/2008/layout/LinedList"/>
    <dgm:cxn modelId="{18D7B595-C461-41D1-8627-4043424E4B23}" type="presOf" srcId="{4E434B72-C151-42EF-B1EA-C1856E67F16D}" destId="{33F11E3B-AC2B-40A1-BA60-02EB15D867E8}" srcOrd="0" destOrd="0" presId="urn:microsoft.com/office/officeart/2008/layout/LinedList"/>
    <dgm:cxn modelId="{9F96E196-9C7D-4152-95C1-BB508AC181CB}" srcId="{4E434B72-C151-42EF-B1EA-C1856E67F16D}" destId="{D6C6A207-BAB5-45C0-B639-4F1AEB47CFC8}" srcOrd="1" destOrd="0" parTransId="{1C0210AC-0E15-431D-A6A7-473A27EF22CA}" sibTransId="{BBB53AD7-48D4-47B8-AEF1-8E9B1AF14C1E}"/>
    <dgm:cxn modelId="{CC9794A1-FF00-45E0-995B-CE3BC13D9E8C}" srcId="{4E434B72-C151-42EF-B1EA-C1856E67F16D}" destId="{C251DF5A-5609-437D-AEBF-54321D18A849}" srcOrd="0" destOrd="0" parTransId="{67353A89-B281-4CF5-B77D-37F039F8DA9A}" sibTransId="{DC9C4378-6385-4E3F-8A38-4EA448AD03D3}"/>
    <dgm:cxn modelId="{C8488EDE-5B09-4000-8525-0CCB16D2241F}" type="presOf" srcId="{C251DF5A-5609-437D-AEBF-54321D18A849}" destId="{E8C95885-DBBC-4CDD-9F6B-3B2A3F41C3EB}" srcOrd="0" destOrd="0" presId="urn:microsoft.com/office/officeart/2008/layout/LinedList"/>
    <dgm:cxn modelId="{319195D4-C5F1-4562-BC70-89F34C9D712C}" type="presParOf" srcId="{33F11E3B-AC2B-40A1-BA60-02EB15D867E8}" destId="{0CBCE0CC-5367-4999-AFA9-DF0D1DF8D766}" srcOrd="0" destOrd="0" presId="urn:microsoft.com/office/officeart/2008/layout/LinedList"/>
    <dgm:cxn modelId="{8239533C-9005-403F-A69F-6841C4A00EDA}" type="presParOf" srcId="{33F11E3B-AC2B-40A1-BA60-02EB15D867E8}" destId="{1863E3D3-F7BC-4985-8733-E2CAB7109C5F}" srcOrd="1" destOrd="0" presId="urn:microsoft.com/office/officeart/2008/layout/LinedList"/>
    <dgm:cxn modelId="{C6B5AD1E-AF3C-43DC-855F-D35E7EDF0DAA}" type="presParOf" srcId="{1863E3D3-F7BC-4985-8733-E2CAB7109C5F}" destId="{E8C95885-DBBC-4CDD-9F6B-3B2A3F41C3EB}" srcOrd="0" destOrd="0" presId="urn:microsoft.com/office/officeart/2008/layout/LinedList"/>
    <dgm:cxn modelId="{87D5966C-DA97-4547-BEDC-EB71E5DB0F14}" type="presParOf" srcId="{1863E3D3-F7BC-4985-8733-E2CAB7109C5F}" destId="{AFE8AC45-D367-4ACB-B9E5-3091A31EC587}" srcOrd="1" destOrd="0" presId="urn:microsoft.com/office/officeart/2008/layout/LinedList"/>
    <dgm:cxn modelId="{3C83093B-22E6-4CDC-B425-7445FC633159}" type="presParOf" srcId="{33F11E3B-AC2B-40A1-BA60-02EB15D867E8}" destId="{646888DD-CBFA-41B8-9C03-C187696BA3EC}" srcOrd="2" destOrd="0" presId="urn:microsoft.com/office/officeart/2008/layout/LinedList"/>
    <dgm:cxn modelId="{8CF67B0E-C478-4926-A2DB-00C71D951969}" type="presParOf" srcId="{33F11E3B-AC2B-40A1-BA60-02EB15D867E8}" destId="{7347597C-867F-43BE-A553-AD771026554B}" srcOrd="3" destOrd="0" presId="urn:microsoft.com/office/officeart/2008/layout/LinedList"/>
    <dgm:cxn modelId="{CD784E92-0757-4F63-9E9A-455BB0223F57}" type="presParOf" srcId="{7347597C-867F-43BE-A553-AD771026554B}" destId="{181A4529-7681-48DB-8D64-C7A23586DCEB}" srcOrd="0" destOrd="0" presId="urn:microsoft.com/office/officeart/2008/layout/LinedList"/>
    <dgm:cxn modelId="{B6A958B8-0F25-4ACF-9C78-4F938F85357E}" type="presParOf" srcId="{7347597C-867F-43BE-A553-AD771026554B}" destId="{BDDAA454-0086-43F4-A381-643525B2D2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1FFB1-6522-4C38-A81A-EFBA84025A42}">
      <dsp:nvSpPr>
        <dsp:cNvPr id="0" name=""/>
        <dsp:cNvSpPr/>
      </dsp:nvSpPr>
      <dsp:spPr>
        <a:xfrm>
          <a:off x="1174"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3784F11-8496-4C20-892C-C522AE88D67A}">
      <dsp:nvSpPr>
        <dsp:cNvPr id="0" name=""/>
        <dsp:cNvSpPr/>
      </dsp:nvSpPr>
      <dsp:spPr>
        <a:xfrm>
          <a:off x="459414"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Demonstrating how useful good software architecture patterns are when tackling complex problems.  </a:t>
          </a:r>
          <a:endParaRPr lang="en-US" sz="2300" kern="1200" dirty="0"/>
        </a:p>
      </dsp:txBody>
      <dsp:txXfrm>
        <a:off x="536117" y="696288"/>
        <a:ext cx="3970751" cy="2465433"/>
      </dsp:txXfrm>
    </dsp:sp>
    <dsp:sp modelId="{DE8203AA-47AD-4EB2-8A69-D7B224833D60}">
      <dsp:nvSpPr>
        <dsp:cNvPr id="0" name=""/>
        <dsp:cNvSpPr/>
      </dsp:nvSpPr>
      <dsp:spPr>
        <a:xfrm>
          <a:off x="5041811"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6ED0569-2575-4D9C-9D9B-286527FB2CF1}">
      <dsp:nvSpPr>
        <dsp:cNvPr id="0" name=""/>
        <dsp:cNvSpPr/>
      </dsp:nvSpPr>
      <dsp:spPr>
        <a:xfrm>
          <a:off x="5500051"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To demonstrate this, I cover my own use of software architecture patterns when developing some core aspects of 2D video games. </a:t>
          </a:r>
          <a:endParaRPr lang="en-US" sz="2300" kern="1200" dirty="0"/>
        </a:p>
      </dsp:txBody>
      <dsp:txXfrm>
        <a:off x="5576754" y="696288"/>
        <a:ext cx="3970751" cy="2465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F8BF1-A618-4F21-8FDB-EFEBCE4E9770}">
      <dsp:nvSpPr>
        <dsp:cNvPr id="0" name=""/>
        <dsp:cNvSpPr/>
      </dsp:nvSpPr>
      <dsp:spPr>
        <a:xfrm>
          <a:off x="0" y="610943"/>
          <a:ext cx="6391275" cy="12168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Player Controller</a:t>
          </a:r>
        </a:p>
      </dsp:txBody>
      <dsp:txXfrm>
        <a:off x="59399" y="670342"/>
        <a:ext cx="6272477" cy="1098002"/>
      </dsp:txXfrm>
    </dsp:sp>
    <dsp:sp modelId="{2A1AF8CB-B7F3-4389-B3C1-7DF692275A8E}">
      <dsp:nvSpPr>
        <dsp:cNvPr id="0" name=""/>
        <dsp:cNvSpPr/>
      </dsp:nvSpPr>
      <dsp:spPr>
        <a:xfrm>
          <a:off x="0" y="2011257"/>
          <a:ext cx="6391275" cy="1216800"/>
        </a:xfrm>
        <a:prstGeom prst="roundRect">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Enemy</a:t>
          </a:r>
        </a:p>
      </dsp:txBody>
      <dsp:txXfrm>
        <a:off x="59399" y="2070656"/>
        <a:ext cx="6272477" cy="1098002"/>
      </dsp:txXfrm>
    </dsp:sp>
    <dsp:sp modelId="{E6BAE863-8224-4579-8B5A-E6058E61DCBE}">
      <dsp:nvSpPr>
        <dsp:cNvPr id="0" name=""/>
        <dsp:cNvSpPr/>
      </dsp:nvSpPr>
      <dsp:spPr>
        <a:xfrm>
          <a:off x="0" y="3418943"/>
          <a:ext cx="6391275" cy="121680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HUD(Heads up Display)</a:t>
          </a:r>
        </a:p>
      </dsp:txBody>
      <dsp:txXfrm>
        <a:off x="59399" y="3478342"/>
        <a:ext cx="6272477"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78140-5E28-4886-B665-12C3556B9388}">
      <dsp:nvSpPr>
        <dsp:cNvPr id="0" name=""/>
        <dsp:cNvSpPr/>
      </dsp:nvSpPr>
      <dsp:spPr>
        <a:xfrm>
          <a:off x="0" y="2561"/>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0DA356-7108-4A53-8CA8-C04FAACD741B}">
      <dsp:nvSpPr>
        <dsp:cNvPr id="0" name=""/>
        <dsp:cNvSpPr/>
      </dsp:nvSpPr>
      <dsp:spPr>
        <a:xfrm>
          <a:off x="0" y="2561"/>
          <a:ext cx="6391275" cy="174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i="0" kern="1200" dirty="0"/>
            <a:t>Input</a:t>
          </a:r>
          <a:r>
            <a:rPr lang="en-US" sz="3600" b="0" i="0" kern="1200" dirty="0"/>
            <a:t>- Needs to be able to detect user’s input</a:t>
          </a:r>
          <a:endParaRPr lang="en-US" sz="3600" kern="1200" dirty="0"/>
        </a:p>
      </dsp:txBody>
      <dsp:txXfrm>
        <a:off x="0" y="2561"/>
        <a:ext cx="6391275" cy="1747187"/>
      </dsp:txXfrm>
    </dsp:sp>
    <dsp:sp modelId="{47204616-96C4-4E8F-A6B8-80267B1B5E21}">
      <dsp:nvSpPr>
        <dsp:cNvPr id="0" name=""/>
        <dsp:cNvSpPr/>
      </dsp:nvSpPr>
      <dsp:spPr>
        <a:xfrm>
          <a:off x="0" y="1749749"/>
          <a:ext cx="639127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6FE78-6A8F-4C16-AE31-2C5C2C7D67E4}">
      <dsp:nvSpPr>
        <dsp:cNvPr id="0" name=""/>
        <dsp:cNvSpPr/>
      </dsp:nvSpPr>
      <dsp:spPr>
        <a:xfrm>
          <a:off x="0" y="1749749"/>
          <a:ext cx="6391275" cy="174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i="0" kern="1200" dirty="0"/>
            <a:t>Movement</a:t>
          </a:r>
          <a:r>
            <a:rPr lang="en-US" sz="3600" b="0" i="0" kern="1200" dirty="0"/>
            <a:t>- Needs to be able to move</a:t>
          </a:r>
          <a:endParaRPr lang="en-US" sz="3600" kern="1200" dirty="0"/>
        </a:p>
      </dsp:txBody>
      <dsp:txXfrm>
        <a:off x="0" y="1749749"/>
        <a:ext cx="6391275" cy="1747187"/>
      </dsp:txXfrm>
    </dsp:sp>
    <dsp:sp modelId="{840ABD5B-ED6F-4F78-8904-268330FF85A5}">
      <dsp:nvSpPr>
        <dsp:cNvPr id="0" name=""/>
        <dsp:cNvSpPr/>
      </dsp:nvSpPr>
      <dsp:spPr>
        <a:xfrm>
          <a:off x="0" y="3496937"/>
          <a:ext cx="6391275"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F8D1D0-A937-4F64-9317-0D23853AF899}">
      <dsp:nvSpPr>
        <dsp:cNvPr id="0" name=""/>
        <dsp:cNvSpPr/>
      </dsp:nvSpPr>
      <dsp:spPr>
        <a:xfrm>
          <a:off x="0" y="3496937"/>
          <a:ext cx="6391275" cy="174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i="0" kern="1200" dirty="0"/>
            <a:t>Collision</a:t>
          </a:r>
          <a:r>
            <a:rPr lang="en-US" sz="3600" b="0" i="0" kern="1200" dirty="0"/>
            <a:t>- Needs to able respond to the world around them</a:t>
          </a:r>
          <a:endParaRPr lang="en-US" sz="3600" kern="1200" dirty="0"/>
        </a:p>
      </dsp:txBody>
      <dsp:txXfrm>
        <a:off x="0" y="3496937"/>
        <a:ext cx="6391275" cy="17471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B3F5A-DBF6-4766-8B83-93185D550903}">
      <dsp:nvSpPr>
        <dsp:cNvPr id="0" name=""/>
        <dsp:cNvSpPr/>
      </dsp:nvSpPr>
      <dsp:spPr>
        <a:xfrm>
          <a:off x="0" y="0"/>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A76712-72F8-438F-B14E-E64B296652BD}">
      <dsp:nvSpPr>
        <dsp:cNvPr id="0" name=""/>
        <dsp:cNvSpPr/>
      </dsp:nvSpPr>
      <dsp:spPr>
        <a:xfrm>
          <a:off x="0" y="0"/>
          <a:ext cx="6391275" cy="26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t>Detection</a:t>
          </a:r>
          <a:r>
            <a:rPr lang="en-US" sz="3600" kern="1200" dirty="0"/>
            <a:t>- Needs to be able to detect the player</a:t>
          </a:r>
        </a:p>
      </dsp:txBody>
      <dsp:txXfrm>
        <a:off x="0" y="0"/>
        <a:ext cx="6391275" cy="2623343"/>
      </dsp:txXfrm>
    </dsp:sp>
    <dsp:sp modelId="{44D25895-B11C-49F1-908E-74288E68CE79}">
      <dsp:nvSpPr>
        <dsp:cNvPr id="0" name=""/>
        <dsp:cNvSpPr/>
      </dsp:nvSpPr>
      <dsp:spPr>
        <a:xfrm>
          <a:off x="0" y="2623343"/>
          <a:ext cx="6391275" cy="0"/>
        </a:xfrm>
        <a:prstGeom prst="line">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52134F-F26A-466D-A003-2BE3D67720A3}">
      <dsp:nvSpPr>
        <dsp:cNvPr id="0" name=""/>
        <dsp:cNvSpPr/>
      </dsp:nvSpPr>
      <dsp:spPr>
        <a:xfrm>
          <a:off x="0" y="2623343"/>
          <a:ext cx="6391275" cy="26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t>Movement</a:t>
          </a:r>
          <a:r>
            <a:rPr lang="en-US" sz="3600" kern="1200" dirty="0"/>
            <a:t>- Needs to be able to move</a:t>
          </a:r>
        </a:p>
      </dsp:txBody>
      <dsp:txXfrm>
        <a:off x="0" y="2623343"/>
        <a:ext cx="6391275" cy="2623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CE0CC-5367-4999-AFA9-DF0D1DF8D766}">
      <dsp:nvSpPr>
        <dsp:cNvPr id="0" name=""/>
        <dsp:cNvSpPr/>
      </dsp:nvSpPr>
      <dsp:spPr>
        <a:xfrm>
          <a:off x="0" y="0"/>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C95885-DBBC-4CDD-9F6B-3B2A3F41C3EB}">
      <dsp:nvSpPr>
        <dsp:cNvPr id="0" name=""/>
        <dsp:cNvSpPr/>
      </dsp:nvSpPr>
      <dsp:spPr>
        <a:xfrm>
          <a:off x="0" y="0"/>
          <a:ext cx="6391275" cy="26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err="1"/>
            <a:t>PlayerInfo</a:t>
          </a:r>
          <a:r>
            <a:rPr lang="en-US" sz="3600" b="1" kern="1200" dirty="0"/>
            <a:t>(Health)</a:t>
          </a:r>
          <a:r>
            <a:rPr lang="en-US" sz="3600" b="0" kern="1200" dirty="0"/>
            <a:t>-</a:t>
          </a:r>
          <a:r>
            <a:rPr lang="en-US" sz="3600" kern="1200" dirty="0"/>
            <a:t> Needs to display the player’s health</a:t>
          </a:r>
        </a:p>
      </dsp:txBody>
      <dsp:txXfrm>
        <a:off x="0" y="0"/>
        <a:ext cx="6391275" cy="2623343"/>
      </dsp:txXfrm>
    </dsp:sp>
    <dsp:sp modelId="{646888DD-CBFA-41B8-9C03-C187696BA3EC}">
      <dsp:nvSpPr>
        <dsp:cNvPr id="0" name=""/>
        <dsp:cNvSpPr/>
      </dsp:nvSpPr>
      <dsp:spPr>
        <a:xfrm>
          <a:off x="0" y="2623343"/>
          <a:ext cx="6391275" cy="0"/>
        </a:xfrm>
        <a:prstGeom prst="line">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A4529-7681-48DB-8D64-C7A23586DCEB}">
      <dsp:nvSpPr>
        <dsp:cNvPr id="0" name=""/>
        <dsp:cNvSpPr/>
      </dsp:nvSpPr>
      <dsp:spPr>
        <a:xfrm>
          <a:off x="0" y="2623343"/>
          <a:ext cx="6391275" cy="262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2623343"/>
        <a:ext cx="6391275" cy="26233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9F22-9B8F-4754-AF5A-5D5456D35ABB}"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4F609-5D02-4444-BB40-143E062A72E5}" type="slidenum">
              <a:rPr lang="en-US" smtClean="0"/>
              <a:t>‹#›</a:t>
            </a:fld>
            <a:endParaRPr lang="en-US"/>
          </a:p>
        </p:txBody>
      </p:sp>
    </p:spTree>
    <p:extLst>
      <p:ext uri="{BB962C8B-B14F-4D97-AF65-F5344CB8AC3E}">
        <p14:creationId xmlns:p14="http://schemas.microsoft.com/office/powerpoint/2010/main" val="2928111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74F609-5D02-4444-BB40-143E062A72E5}" type="slidenum">
              <a:rPr lang="en-US" smtClean="0"/>
              <a:t>27</a:t>
            </a:fld>
            <a:endParaRPr lang="en-US"/>
          </a:p>
        </p:txBody>
      </p:sp>
    </p:spTree>
    <p:extLst>
      <p:ext uri="{BB962C8B-B14F-4D97-AF65-F5344CB8AC3E}">
        <p14:creationId xmlns:p14="http://schemas.microsoft.com/office/powerpoint/2010/main" val="1798133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89943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7831D-8E7F-4DF7-AC49-0B66E97248DE}"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1345131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1129888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167013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601631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87831D-8E7F-4DF7-AC49-0B66E97248DE}" type="datetimeFigureOut">
              <a:rPr lang="en-US" smtClean="0"/>
              <a:t>12/23/2021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201772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87831D-8E7F-4DF7-AC49-0B66E97248DE}" type="datetimeFigureOut">
              <a:rPr lang="en-US" smtClean="0"/>
              <a:t>12/23/2021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409603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212555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58250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405685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7831D-8E7F-4DF7-AC49-0B66E97248DE}"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6654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87831D-8E7F-4DF7-AC49-0B66E97248DE}"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52470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87831D-8E7F-4DF7-AC49-0B66E97248DE}" type="datetimeFigureOut">
              <a:rPr lang="en-US" smtClean="0"/>
              <a:t>12/23/2021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61301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87831D-8E7F-4DF7-AC49-0B66E97248DE}" type="datetimeFigureOut">
              <a:rPr lang="en-US" smtClean="0"/>
              <a:t>12/23/2021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128991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7831D-8E7F-4DF7-AC49-0B66E97248DE}" type="datetimeFigureOut">
              <a:rPr lang="en-US" smtClean="0"/>
              <a:t>12/23/2021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84658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7831D-8E7F-4DF7-AC49-0B66E97248DE}"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281230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7831D-8E7F-4DF7-AC49-0B66E97248DE}"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0B73497-C255-4CBC-9760-ABDD857427DE}" type="slidenum">
              <a:rPr lang="en-US" smtClean="0"/>
              <a:t>‹#›</a:t>
            </a:fld>
            <a:endParaRPr lang="en-US"/>
          </a:p>
        </p:txBody>
      </p:sp>
    </p:spTree>
    <p:extLst>
      <p:ext uri="{BB962C8B-B14F-4D97-AF65-F5344CB8AC3E}">
        <p14:creationId xmlns:p14="http://schemas.microsoft.com/office/powerpoint/2010/main" val="331683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087831D-8E7F-4DF7-AC49-0B66E97248DE}" type="datetimeFigureOut">
              <a:rPr lang="en-US" smtClean="0"/>
              <a:t>12/23/2021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0B73497-C255-4CBC-9760-ABDD857427DE}" type="slidenum">
              <a:rPr lang="en-US" smtClean="0"/>
              <a:t>‹#›</a:t>
            </a:fld>
            <a:endParaRPr lang="en-US"/>
          </a:p>
        </p:txBody>
      </p:sp>
    </p:spTree>
    <p:extLst>
      <p:ext uri="{BB962C8B-B14F-4D97-AF65-F5344CB8AC3E}">
        <p14:creationId xmlns:p14="http://schemas.microsoft.com/office/powerpoint/2010/main" val="1404073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atured Image for Career Guide: Becoming A Game Coder ">
            <a:extLst>
              <a:ext uri="{FF2B5EF4-FFF2-40B4-BE49-F238E27FC236}">
                <a16:creationId xmlns:a16="http://schemas.microsoft.com/office/drawing/2014/main" id="{F059CDF7-951E-4A3E-AD3B-9FB50E50E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6869FE-51B4-4A55-9AEF-90D27BEAD3E0}"/>
              </a:ext>
            </a:extLst>
          </p:cNvPr>
          <p:cNvSpPr>
            <a:spLocks noGrp="1"/>
          </p:cNvSpPr>
          <p:nvPr>
            <p:ph type="ctrTitle"/>
          </p:nvPr>
        </p:nvSpPr>
        <p:spPr>
          <a:xfrm>
            <a:off x="1683171" y="2090175"/>
            <a:ext cx="8825658" cy="2677648"/>
          </a:xfrm>
        </p:spPr>
        <p:txBody>
          <a:bodyPr/>
          <a:lstStyle/>
          <a:p>
            <a:pPr algn="ctr"/>
            <a:r>
              <a:rPr lang="en-US" b="1" dirty="0"/>
              <a:t>Application of Software Architecture Patterns for 2D Video Games</a:t>
            </a:r>
          </a:p>
        </p:txBody>
      </p:sp>
      <p:sp>
        <p:nvSpPr>
          <p:cNvPr id="3" name="Subtitle 2">
            <a:extLst>
              <a:ext uri="{FF2B5EF4-FFF2-40B4-BE49-F238E27FC236}">
                <a16:creationId xmlns:a16="http://schemas.microsoft.com/office/drawing/2014/main" id="{6E1D0DAE-263F-4AC2-86C3-CEE77EB892A8}"/>
              </a:ext>
            </a:extLst>
          </p:cNvPr>
          <p:cNvSpPr>
            <a:spLocks noGrp="1"/>
          </p:cNvSpPr>
          <p:nvPr>
            <p:ph type="subTitle" idx="1"/>
          </p:nvPr>
        </p:nvSpPr>
        <p:spPr>
          <a:xfrm>
            <a:off x="4494056" y="4951491"/>
            <a:ext cx="8825658" cy="861420"/>
          </a:xfrm>
        </p:spPr>
        <p:txBody>
          <a:bodyPr>
            <a:normAutofit/>
          </a:bodyPr>
          <a:lstStyle/>
          <a:p>
            <a:r>
              <a:rPr lang="en-US" sz="2800" b="1" dirty="0">
                <a:solidFill>
                  <a:schemeClr val="bg2"/>
                </a:solidFill>
                <a:latin typeface="+mj-lt"/>
                <a:ea typeface="+mj-ea"/>
                <a:cs typeface="+mj-cs"/>
              </a:rPr>
              <a:t>By: Felipe </a:t>
            </a:r>
            <a:r>
              <a:rPr lang="en-US" sz="2800" b="1" dirty="0" err="1">
                <a:solidFill>
                  <a:schemeClr val="bg2"/>
                </a:solidFill>
                <a:latin typeface="+mj-lt"/>
                <a:ea typeface="+mj-ea"/>
                <a:cs typeface="+mj-cs"/>
              </a:rPr>
              <a:t>flores</a:t>
            </a:r>
            <a:r>
              <a:rPr lang="en-US" sz="2800" b="1" dirty="0">
                <a:solidFill>
                  <a:schemeClr val="bg2"/>
                </a:solidFill>
                <a:latin typeface="+mj-lt"/>
                <a:ea typeface="+mj-ea"/>
                <a:cs typeface="+mj-cs"/>
              </a:rPr>
              <a:t> </a:t>
            </a:r>
          </a:p>
        </p:txBody>
      </p:sp>
    </p:spTree>
    <p:extLst>
      <p:ext uri="{BB962C8B-B14F-4D97-AF65-F5344CB8AC3E}">
        <p14:creationId xmlns:p14="http://schemas.microsoft.com/office/powerpoint/2010/main" val="34765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B905CCCB-85AF-4FB6-963A-7D39FE3EFC61}"/>
              </a:ext>
            </a:extLst>
          </p:cNvPr>
          <p:cNvSpPr>
            <a:spLocks noGrp="1"/>
          </p:cNvSpPr>
          <p:nvPr>
            <p:ph type="title"/>
          </p:nvPr>
        </p:nvSpPr>
        <p:spPr>
          <a:xfrm>
            <a:off x="1154955" y="973667"/>
            <a:ext cx="2942210" cy="4833745"/>
          </a:xfrm>
        </p:spPr>
        <p:txBody>
          <a:bodyPr>
            <a:normAutofit/>
          </a:bodyPr>
          <a:lstStyle/>
          <a:p>
            <a:r>
              <a:rPr lang="en-US" sz="4000" dirty="0">
                <a:solidFill>
                  <a:srgbClr val="EBEBEB"/>
                </a:solidFill>
              </a:rPr>
              <a:t>The HUD</a:t>
            </a:r>
          </a:p>
        </p:txBody>
      </p:sp>
      <p:sp>
        <p:nvSpPr>
          <p:cNvPr id="31" name="Rectangle 3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91E24113-1D13-4898-B94C-5034C1856DA7}"/>
              </a:ext>
            </a:extLst>
          </p:cNvPr>
          <p:cNvGraphicFramePr>
            <a:graphicFrameLocks noGrp="1"/>
          </p:cNvGraphicFramePr>
          <p:nvPr>
            <p:ph idx="1"/>
            <p:extLst>
              <p:ext uri="{D42A27DB-BD31-4B8C-83A1-F6EECF244321}">
                <p14:modId xmlns:p14="http://schemas.microsoft.com/office/powerpoint/2010/main" val="2509366941"/>
              </p:ext>
            </p:extLst>
          </p:nvPr>
        </p:nvGraphicFramePr>
        <p:xfrm>
          <a:off x="5275479" y="2258465"/>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8393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1627-83C7-4F2F-BB9A-3B4E0C359E7B}"/>
              </a:ext>
            </a:extLst>
          </p:cNvPr>
          <p:cNvSpPr>
            <a:spLocks noGrp="1"/>
          </p:cNvSpPr>
          <p:nvPr>
            <p:ph type="title"/>
          </p:nvPr>
        </p:nvSpPr>
        <p:spPr>
          <a:xfrm>
            <a:off x="1154954" y="838200"/>
            <a:ext cx="8761413" cy="988697"/>
          </a:xfrm>
        </p:spPr>
        <p:txBody>
          <a:bodyPr/>
          <a:lstStyle/>
          <a:p>
            <a:r>
              <a:rPr lang="en-US" dirty="0"/>
              <a:t>Software Architecture Patterns </a:t>
            </a:r>
          </a:p>
        </p:txBody>
      </p:sp>
      <p:sp>
        <p:nvSpPr>
          <p:cNvPr id="3" name="Content Placeholder 2">
            <a:extLst>
              <a:ext uri="{FF2B5EF4-FFF2-40B4-BE49-F238E27FC236}">
                <a16:creationId xmlns:a16="http://schemas.microsoft.com/office/drawing/2014/main" id="{ADBC6F68-E8C8-4E13-BAD0-899756A8BBD4}"/>
              </a:ext>
            </a:extLst>
          </p:cNvPr>
          <p:cNvSpPr>
            <a:spLocks noGrp="1"/>
          </p:cNvSpPr>
          <p:nvPr>
            <p:ph idx="1"/>
          </p:nvPr>
        </p:nvSpPr>
        <p:spPr/>
        <p:txBody>
          <a:bodyPr>
            <a:normAutofit/>
          </a:bodyPr>
          <a:lstStyle/>
          <a:p>
            <a:r>
              <a:rPr lang="en-US" sz="2000" dirty="0"/>
              <a:t>After I had defined these, I investigated what Software Architecture Patterns would be useful for developing these aspects such that they are easy to work with (read, expand upon)</a:t>
            </a:r>
          </a:p>
          <a:p>
            <a:r>
              <a:rPr lang="en-US" sz="2000" dirty="0"/>
              <a:t>Component Pattern</a:t>
            </a:r>
          </a:p>
          <a:p>
            <a:r>
              <a:rPr lang="en-US" sz="2000" dirty="0"/>
              <a:t>State Pattern</a:t>
            </a:r>
          </a:p>
          <a:p>
            <a:r>
              <a:rPr lang="en-US" sz="2000" dirty="0"/>
              <a:t>Observer Pattern</a:t>
            </a:r>
          </a:p>
        </p:txBody>
      </p:sp>
    </p:spTree>
    <p:extLst>
      <p:ext uri="{BB962C8B-B14F-4D97-AF65-F5344CB8AC3E}">
        <p14:creationId xmlns:p14="http://schemas.microsoft.com/office/powerpoint/2010/main" val="373661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C485557-E744-401B-A251-3650FAEEA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5" name="Freeform: Shape 74">
            <a:extLst>
              <a:ext uri="{FF2B5EF4-FFF2-40B4-BE49-F238E27FC236}">
                <a16:creationId xmlns:a16="http://schemas.microsoft.com/office/drawing/2014/main" id="{986D68AF-6B45-4B98-8634-61D8C9C0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0143DE54-7BFF-4B29-8566-DF80EE4C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1DEC639-668E-4E9A-87C5-24319C4C1F4E}"/>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FFFFFE"/>
                </a:solidFill>
              </a:rPr>
              <a:t>Component Pattern Info </a:t>
            </a:r>
          </a:p>
        </p:txBody>
      </p:sp>
      <p:sp>
        <p:nvSpPr>
          <p:cNvPr id="79" name="Freeform 5">
            <a:extLst>
              <a:ext uri="{FF2B5EF4-FFF2-40B4-BE49-F238E27FC236}">
                <a16:creationId xmlns:a16="http://schemas.microsoft.com/office/drawing/2014/main" id="{7C661810-D461-4214-A635-30A7D1714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2" descr="Figure outline | Body outline, Body template, Human body drawing">
            <a:extLst>
              <a:ext uri="{FF2B5EF4-FFF2-40B4-BE49-F238E27FC236}">
                <a16:creationId xmlns:a16="http://schemas.microsoft.com/office/drawing/2014/main" id="{328251F0-08FE-44BB-AFC9-5D2404FE43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9185" y="1187733"/>
            <a:ext cx="2567507" cy="4626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ious Kids: why can some organs regenerate while others can't?">
            <a:extLst>
              <a:ext uri="{FF2B5EF4-FFF2-40B4-BE49-F238E27FC236}">
                <a16:creationId xmlns:a16="http://schemas.microsoft.com/office/drawing/2014/main" id="{33D0F7ED-D93D-4CB1-82B4-6728370141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48764" y="1430912"/>
            <a:ext cx="4743236" cy="399617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D6475A3-FF98-4FA0-B527-600EBA9BD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FCD539-D0D7-42A8-817C-A3C6EAA1780A}"/>
              </a:ext>
            </a:extLst>
          </p:cNvPr>
          <p:cNvSpPr>
            <a:spLocks noGrp="1"/>
          </p:cNvSpPr>
          <p:nvPr>
            <p:ph idx="1"/>
          </p:nvPr>
        </p:nvSpPr>
        <p:spPr>
          <a:xfrm>
            <a:off x="719191" y="2120900"/>
            <a:ext cx="3909742" cy="3898900"/>
          </a:xfrm>
        </p:spPr>
        <p:txBody>
          <a:bodyPr>
            <a:normAutofit/>
          </a:bodyPr>
          <a:lstStyle/>
          <a:p>
            <a:r>
              <a:rPr lang="en-US" sz="1700" dirty="0">
                <a:solidFill>
                  <a:srgbClr val="FFFFFE"/>
                </a:solidFill>
              </a:rPr>
              <a:t>The component pattern is best used for a single entity that spans multiple domains. Each domain is encapsulated in its own class, making up the components we will use. </a:t>
            </a:r>
          </a:p>
          <a:p>
            <a:r>
              <a:rPr lang="en-US" sz="1700" dirty="0">
                <a:solidFill>
                  <a:srgbClr val="FFFFFE"/>
                </a:solidFill>
              </a:rPr>
              <a:t>Meanwhile, the entity itself becomes a container that simply brings all the components together.  </a:t>
            </a:r>
          </a:p>
        </p:txBody>
      </p:sp>
    </p:spTree>
    <p:extLst>
      <p:ext uri="{BB962C8B-B14F-4D97-AF65-F5344CB8AC3E}">
        <p14:creationId xmlns:p14="http://schemas.microsoft.com/office/powerpoint/2010/main" val="39833574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085AEE9-5F62-4684-BC5E-3DC5D7082D1D}"/>
              </a:ext>
            </a:extLst>
          </p:cNvPr>
          <p:cNvSpPr>
            <a:spLocks noGrp="1"/>
          </p:cNvSpPr>
          <p:nvPr>
            <p:ph type="title"/>
          </p:nvPr>
        </p:nvSpPr>
        <p:spPr>
          <a:xfrm>
            <a:off x="561110" y="1241266"/>
            <a:ext cx="4089633" cy="3153753"/>
          </a:xfrm>
        </p:spPr>
        <p:txBody>
          <a:bodyPr vert="horz" lIns="91440" tIns="45720" rIns="91440" bIns="45720" rtlCol="0" anchor="b">
            <a:normAutofit/>
          </a:bodyPr>
          <a:lstStyle/>
          <a:p>
            <a:pPr>
              <a:lnSpc>
                <a:spcPct val="90000"/>
              </a:lnSpc>
            </a:pPr>
            <a:r>
              <a:rPr lang="en-US" sz="5000">
                <a:solidFill>
                  <a:schemeClr val="tx2"/>
                </a:solidFill>
              </a:rPr>
              <a:t>Component Pattern Application pt 1</a:t>
            </a:r>
          </a:p>
        </p:txBody>
      </p:sp>
      <p:sp>
        <p:nvSpPr>
          <p:cNvPr id="3" name="Content Placeholder 2">
            <a:extLst>
              <a:ext uri="{FF2B5EF4-FFF2-40B4-BE49-F238E27FC236}">
                <a16:creationId xmlns:a16="http://schemas.microsoft.com/office/drawing/2014/main" id="{B99D3A5A-A758-4200-8604-FF57D7C9C492}"/>
              </a:ext>
            </a:extLst>
          </p:cNvPr>
          <p:cNvSpPr>
            <a:spLocks noGrp="1"/>
          </p:cNvSpPr>
          <p:nvPr>
            <p:ph idx="1"/>
          </p:nvPr>
        </p:nvSpPr>
        <p:spPr>
          <a:xfrm>
            <a:off x="561110" y="4591665"/>
            <a:ext cx="4089633" cy="1622322"/>
          </a:xfrm>
        </p:spPr>
        <p:txBody>
          <a:bodyPr vert="horz" lIns="91440" tIns="45720" rIns="91440" bIns="45720" rtlCol="0" anchor="t">
            <a:normAutofit/>
          </a:bodyPr>
          <a:lstStyle/>
          <a:p>
            <a:pPr marL="0" indent="0">
              <a:buNone/>
            </a:pPr>
            <a:r>
              <a:rPr lang="en-US" cap="all">
                <a:solidFill>
                  <a:schemeClr val="accent1"/>
                </a:solidFill>
              </a:rPr>
              <a:t>Slicing up aspects of the player</a:t>
            </a:r>
          </a:p>
        </p:txBody>
      </p:sp>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23" name="Picture 22">
            <a:extLst>
              <a:ext uri="{FF2B5EF4-FFF2-40B4-BE49-F238E27FC236}">
                <a16:creationId xmlns:a16="http://schemas.microsoft.com/office/drawing/2014/main" id="{4BF1D74C-5925-4AEE-9F0A-183680F948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9974" y="59583"/>
            <a:ext cx="6304926" cy="6738833"/>
          </a:xfrm>
          <a:prstGeom prst="rect">
            <a:avLst/>
          </a:prstGeom>
          <a:noFill/>
          <a:ln>
            <a:noFill/>
          </a:ln>
        </p:spPr>
      </p:pic>
    </p:spTree>
    <p:extLst>
      <p:ext uri="{BB962C8B-B14F-4D97-AF65-F5344CB8AC3E}">
        <p14:creationId xmlns:p14="http://schemas.microsoft.com/office/powerpoint/2010/main" val="30708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C0743F-FB62-44F5-8561-E51F247F8546}"/>
              </a:ext>
            </a:extLst>
          </p:cNvPr>
          <p:cNvSpPr>
            <a:spLocks noGrp="1"/>
          </p:cNvSpPr>
          <p:nvPr>
            <p:ph type="title"/>
          </p:nvPr>
        </p:nvSpPr>
        <p:spPr>
          <a:xfrm>
            <a:off x="561110" y="1241266"/>
            <a:ext cx="4089633" cy="3153753"/>
          </a:xfrm>
        </p:spPr>
        <p:txBody>
          <a:bodyPr vert="horz" lIns="91440" tIns="45720" rIns="91440" bIns="45720" rtlCol="0" anchor="b">
            <a:normAutofit/>
          </a:bodyPr>
          <a:lstStyle/>
          <a:p>
            <a:pPr>
              <a:lnSpc>
                <a:spcPct val="90000"/>
              </a:lnSpc>
            </a:pPr>
            <a:r>
              <a:rPr lang="en-US" sz="5000" dirty="0">
                <a:solidFill>
                  <a:schemeClr val="tx2"/>
                </a:solidFill>
              </a:rPr>
              <a:t>Component Pattern Application </a:t>
            </a:r>
            <a:r>
              <a:rPr lang="en-US" sz="5000" dirty="0" err="1">
                <a:solidFill>
                  <a:schemeClr val="tx2"/>
                </a:solidFill>
              </a:rPr>
              <a:t>pt</a:t>
            </a:r>
            <a:r>
              <a:rPr lang="en-US" sz="5000" dirty="0">
                <a:solidFill>
                  <a:schemeClr val="tx2"/>
                </a:solidFill>
              </a:rPr>
              <a:t> 2 </a:t>
            </a:r>
          </a:p>
        </p:txBody>
      </p:sp>
      <p:sp>
        <p:nvSpPr>
          <p:cNvPr id="3" name="Content Placeholder 2">
            <a:extLst>
              <a:ext uri="{FF2B5EF4-FFF2-40B4-BE49-F238E27FC236}">
                <a16:creationId xmlns:a16="http://schemas.microsoft.com/office/drawing/2014/main" id="{4729FDB5-E951-4F20-B4F9-632A0402B026}"/>
              </a:ext>
            </a:extLst>
          </p:cNvPr>
          <p:cNvSpPr>
            <a:spLocks noGrp="1"/>
          </p:cNvSpPr>
          <p:nvPr>
            <p:ph idx="1"/>
          </p:nvPr>
        </p:nvSpPr>
        <p:spPr>
          <a:xfrm>
            <a:off x="561110" y="4591665"/>
            <a:ext cx="4089633" cy="1622322"/>
          </a:xfrm>
        </p:spPr>
        <p:txBody>
          <a:bodyPr vert="horz" lIns="91440" tIns="45720" rIns="91440" bIns="45720" rtlCol="0" anchor="t">
            <a:normAutofit/>
          </a:bodyPr>
          <a:lstStyle/>
          <a:p>
            <a:pPr marL="0" indent="0">
              <a:buNone/>
            </a:pPr>
            <a:r>
              <a:rPr lang="en-US" cap="all" dirty="0">
                <a:solidFill>
                  <a:schemeClr val="accent1"/>
                </a:solidFill>
              </a:rPr>
              <a:t>Slicing up aspects of the enemy</a:t>
            </a:r>
          </a:p>
        </p:txBody>
      </p:sp>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12" name="Picture 11">
            <a:extLst>
              <a:ext uri="{FF2B5EF4-FFF2-40B4-BE49-F238E27FC236}">
                <a16:creationId xmlns:a16="http://schemas.microsoft.com/office/drawing/2014/main" id="{CA7F3DF2-9D3F-4804-BDB5-0524ACCED60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9146" y="802340"/>
            <a:ext cx="7602854" cy="5253319"/>
          </a:xfrm>
          <a:prstGeom prst="rect">
            <a:avLst/>
          </a:prstGeom>
          <a:noFill/>
          <a:ln>
            <a:noFill/>
          </a:ln>
        </p:spPr>
      </p:pic>
    </p:spTree>
    <p:extLst>
      <p:ext uri="{BB962C8B-B14F-4D97-AF65-F5344CB8AC3E}">
        <p14:creationId xmlns:p14="http://schemas.microsoft.com/office/powerpoint/2010/main" val="337813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7" name="Freeform: Shape 136">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9"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19468364-D764-4FD2-968D-A79F4D7B2BC5}"/>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chemeClr val="tx1"/>
                </a:solidFill>
              </a:rPr>
              <a:t>Observer Pattern Info</a:t>
            </a:r>
          </a:p>
        </p:txBody>
      </p:sp>
      <p:pic>
        <p:nvPicPr>
          <p:cNvPr id="2050" name="Picture 2" descr="Air Force, Army conduct joint service training">
            <a:extLst>
              <a:ext uri="{FF2B5EF4-FFF2-40B4-BE49-F238E27FC236}">
                <a16:creationId xmlns:a16="http://schemas.microsoft.com/office/drawing/2014/main" id="{03169C6B-9FB7-4A2B-9D0B-AE9D35E13D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 r="1" b="1"/>
          <a:stretch/>
        </p:blipFill>
        <p:spPr bwMode="auto">
          <a:xfrm>
            <a:off x="5194607" y="803751"/>
            <a:ext cx="6391533" cy="5250498"/>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5" name="Oval 144">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AAEC841-ADC1-434F-9F6E-DE2FA3C440FD}"/>
              </a:ext>
            </a:extLst>
          </p:cNvPr>
          <p:cNvSpPr>
            <a:spLocks noGrp="1"/>
          </p:cNvSpPr>
          <p:nvPr>
            <p:ph idx="1"/>
          </p:nvPr>
        </p:nvSpPr>
        <p:spPr>
          <a:xfrm>
            <a:off x="423336" y="1993899"/>
            <a:ext cx="4347936" cy="4461935"/>
          </a:xfrm>
        </p:spPr>
        <p:txBody>
          <a:bodyPr>
            <a:normAutofit/>
          </a:bodyPr>
          <a:lstStyle/>
          <a:p>
            <a:pPr>
              <a:lnSpc>
                <a:spcPct val="90000"/>
              </a:lnSpc>
            </a:pPr>
            <a:r>
              <a:rPr lang="en-US" sz="1700" dirty="0">
                <a:solidFill>
                  <a:schemeClr val="tx1"/>
                </a:solidFill>
              </a:rPr>
              <a:t>The observer pattern defines a one-to-many dependencies between objects so when one object changes state, all of its dependencies are notified and updated automatically.</a:t>
            </a:r>
          </a:p>
          <a:p>
            <a:pPr>
              <a:lnSpc>
                <a:spcPct val="90000"/>
              </a:lnSpc>
            </a:pPr>
            <a:r>
              <a:rPr lang="en-US" sz="1700" dirty="0">
                <a:solidFill>
                  <a:schemeClr val="tx1"/>
                </a:solidFill>
              </a:rPr>
              <a:t>The observer pattern is best used when an object needs to receive an update on another object’s change and respond to said change accordingly</a:t>
            </a:r>
          </a:p>
          <a:p>
            <a:pPr>
              <a:lnSpc>
                <a:spcPct val="90000"/>
              </a:lnSpc>
            </a:pPr>
            <a:r>
              <a:rPr lang="en-US" sz="1700" dirty="0">
                <a:solidFill>
                  <a:schemeClr val="tx1"/>
                </a:solidFill>
              </a:rPr>
              <a:t>In the observer pattern, we define the nosy class that is interested in the change within another class as the observer. The class that has the change itself is defined as the subject</a:t>
            </a:r>
          </a:p>
        </p:txBody>
      </p:sp>
      <p:sp>
        <p:nvSpPr>
          <p:cNvPr id="147"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3174867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7" name="Rectangle 7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1C769D-D899-439F-8D9A-FE285A96476E}"/>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800" b="0" i="0" kern="1200">
                <a:solidFill>
                  <a:srgbClr val="EBEBEB"/>
                </a:solidFill>
                <a:latin typeface="+mj-lt"/>
                <a:ea typeface="+mj-ea"/>
                <a:cs typeface="+mj-cs"/>
              </a:rPr>
              <a:t>Observer Pattern Application </a:t>
            </a:r>
          </a:p>
        </p:txBody>
      </p:sp>
      <p:sp>
        <p:nvSpPr>
          <p:cNvPr id="3" name="Content Placeholder 2">
            <a:extLst>
              <a:ext uri="{FF2B5EF4-FFF2-40B4-BE49-F238E27FC236}">
                <a16:creationId xmlns:a16="http://schemas.microsoft.com/office/drawing/2014/main" id="{7E3DA880-7565-4CF4-903F-8B3EFD5C5F2B}"/>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Assigning Observer &amp; Subject</a:t>
            </a:r>
          </a:p>
        </p:txBody>
      </p:sp>
      <p:grpSp>
        <p:nvGrpSpPr>
          <p:cNvPr id="79" name="Group 7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0" name="Rectangle 7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28" name="Picture 4">
            <a:extLst>
              <a:ext uri="{FF2B5EF4-FFF2-40B4-BE49-F238E27FC236}">
                <a16:creationId xmlns:a16="http://schemas.microsoft.com/office/drawing/2014/main" id="{83F1CB2A-83F9-4B0A-B311-007D65681C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063" y="1420364"/>
            <a:ext cx="6806184" cy="457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5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C485557-E744-401B-A251-3650FAEEA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5" name="Freeform: Shape 74">
            <a:extLst>
              <a:ext uri="{FF2B5EF4-FFF2-40B4-BE49-F238E27FC236}">
                <a16:creationId xmlns:a16="http://schemas.microsoft.com/office/drawing/2014/main" id="{986D68AF-6B45-4B98-8634-61D8C9C0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0143DE54-7BFF-4B29-8566-DF80EE4C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7631808F-E522-4269-91BE-03DF190920AB}"/>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rgbClr val="FFFFFE"/>
                </a:solidFill>
              </a:rPr>
              <a:t>State Pattern Info</a:t>
            </a:r>
          </a:p>
        </p:txBody>
      </p:sp>
      <p:sp>
        <p:nvSpPr>
          <p:cNvPr id="79" name="Freeform 5">
            <a:extLst>
              <a:ext uri="{FF2B5EF4-FFF2-40B4-BE49-F238E27FC236}">
                <a16:creationId xmlns:a16="http://schemas.microsoft.com/office/drawing/2014/main" id="{7C661810-D461-4214-A635-30A7D1714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3074" name="Picture 2" descr="Super mario run GIFs - Get the best gif on GIFER">
            <a:extLst>
              <a:ext uri="{FF2B5EF4-FFF2-40B4-BE49-F238E27FC236}">
                <a16:creationId xmlns:a16="http://schemas.microsoft.com/office/drawing/2014/main" id="{C7292E9D-A259-4227-8D80-870793439E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194607" y="1872048"/>
            <a:ext cx="3113903" cy="31139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op Mario Jumps Stickers for Android &amp; iOS | Gfycat">
            <a:extLst>
              <a:ext uri="{FF2B5EF4-FFF2-40B4-BE49-F238E27FC236}">
                <a16:creationId xmlns:a16="http://schemas.microsoft.com/office/drawing/2014/main" id="{B0F02640-4D33-4394-AF9B-1F49FA4299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8472236" y="1872047"/>
            <a:ext cx="3113904" cy="311390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D6475A3-FF98-4FA0-B527-600EBA9BD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214C59A-944F-4179-9C19-52EBC6CCF268}"/>
              </a:ext>
            </a:extLst>
          </p:cNvPr>
          <p:cNvSpPr>
            <a:spLocks noGrp="1"/>
          </p:cNvSpPr>
          <p:nvPr>
            <p:ph idx="1"/>
          </p:nvPr>
        </p:nvSpPr>
        <p:spPr>
          <a:xfrm>
            <a:off x="605860" y="2120900"/>
            <a:ext cx="3779910" cy="3898900"/>
          </a:xfrm>
        </p:spPr>
        <p:txBody>
          <a:bodyPr>
            <a:normAutofit lnSpcReduction="10000"/>
          </a:bodyPr>
          <a:lstStyle/>
          <a:p>
            <a:r>
              <a:rPr lang="en-US" sz="1700" dirty="0">
                <a:solidFill>
                  <a:srgbClr val="FFFFFE"/>
                </a:solidFill>
              </a:rPr>
              <a:t>Allows an object to alter its behavior when it’s internal state changes.</a:t>
            </a:r>
          </a:p>
          <a:p>
            <a:r>
              <a:rPr lang="en-US" sz="1700" dirty="0">
                <a:solidFill>
                  <a:srgbClr val="FFFFFE"/>
                </a:solidFill>
              </a:rPr>
              <a:t>It is best used for an entity whose behavior can change in response to a series of inputs overtime or in response to another entity</a:t>
            </a:r>
          </a:p>
          <a:p>
            <a:r>
              <a:rPr lang="en-US" sz="1700" dirty="0">
                <a:solidFill>
                  <a:srgbClr val="FFFFFE"/>
                </a:solidFill>
              </a:rPr>
              <a:t>These behaviors must be easy to categorize into their own distinct classes</a:t>
            </a:r>
          </a:p>
          <a:p>
            <a:r>
              <a:rPr lang="en-US" sz="1700" dirty="0">
                <a:solidFill>
                  <a:srgbClr val="FFFFFE"/>
                </a:solidFill>
              </a:rPr>
              <a:t>These distinct classes encapsulate each behavior, known as states</a:t>
            </a:r>
          </a:p>
        </p:txBody>
      </p:sp>
    </p:spTree>
    <p:extLst>
      <p:ext uri="{BB962C8B-B14F-4D97-AF65-F5344CB8AC3E}">
        <p14:creationId xmlns:p14="http://schemas.microsoft.com/office/powerpoint/2010/main" val="51632011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761E79-C843-421D-B7BD-AE00B92DE1D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800" b="0" i="0" kern="1200" dirty="0">
                <a:solidFill>
                  <a:srgbClr val="EBEBEB"/>
                </a:solidFill>
                <a:latin typeface="+mj-lt"/>
                <a:ea typeface="+mj-ea"/>
                <a:cs typeface="+mj-cs"/>
              </a:rPr>
              <a:t>State Pattern Application </a:t>
            </a:r>
            <a:r>
              <a:rPr lang="en-US" sz="3800" b="0" i="0" kern="1200" dirty="0" err="1">
                <a:solidFill>
                  <a:srgbClr val="EBEBEB"/>
                </a:solidFill>
                <a:latin typeface="+mj-lt"/>
                <a:ea typeface="+mj-ea"/>
                <a:cs typeface="+mj-cs"/>
              </a:rPr>
              <a:t>pt</a:t>
            </a:r>
            <a:r>
              <a:rPr lang="en-US" sz="3800" b="0" i="0" kern="1200" dirty="0">
                <a:solidFill>
                  <a:srgbClr val="EBEBEB"/>
                </a:solidFill>
                <a:latin typeface="+mj-lt"/>
                <a:ea typeface="+mj-ea"/>
                <a:cs typeface="+mj-cs"/>
              </a:rPr>
              <a:t> 1</a:t>
            </a:r>
          </a:p>
        </p:txBody>
      </p:sp>
      <p:sp>
        <p:nvSpPr>
          <p:cNvPr id="3" name="Content Placeholder 2">
            <a:extLst>
              <a:ext uri="{FF2B5EF4-FFF2-40B4-BE49-F238E27FC236}">
                <a16:creationId xmlns:a16="http://schemas.microsoft.com/office/drawing/2014/main" id="{98BBCF02-29D6-411E-8330-4F47DA24A13F}"/>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Encapsulation of behaviors for both Player and Enemy</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0DBC50F6-FC97-4432-907F-12EC5936FD9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62269" y="2156437"/>
            <a:ext cx="7803511" cy="2658538"/>
          </a:xfrm>
          <a:prstGeom prst="rect">
            <a:avLst/>
          </a:prstGeom>
          <a:noFill/>
        </p:spPr>
      </p:pic>
    </p:spTree>
    <p:extLst>
      <p:ext uri="{BB962C8B-B14F-4D97-AF65-F5344CB8AC3E}">
        <p14:creationId xmlns:p14="http://schemas.microsoft.com/office/powerpoint/2010/main" val="2161771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9030-A13B-4ED3-B9F7-77D6F640E7DB}"/>
              </a:ext>
            </a:extLst>
          </p:cNvPr>
          <p:cNvSpPr>
            <a:spLocks noGrp="1"/>
          </p:cNvSpPr>
          <p:nvPr>
            <p:ph type="title"/>
          </p:nvPr>
        </p:nvSpPr>
        <p:spPr/>
        <p:txBody>
          <a:bodyPr/>
          <a:lstStyle/>
          <a:p>
            <a:r>
              <a:rPr lang="en-US" dirty="0"/>
              <a:t>Implementation of States</a:t>
            </a:r>
          </a:p>
        </p:txBody>
      </p:sp>
      <p:pic>
        <p:nvPicPr>
          <p:cNvPr id="4" name="Picture 3">
            <a:extLst>
              <a:ext uri="{FF2B5EF4-FFF2-40B4-BE49-F238E27FC236}">
                <a16:creationId xmlns:a16="http://schemas.microsoft.com/office/drawing/2014/main" id="{23DA5F25-2CE4-4948-B4EC-BE824ADADCF6}"/>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74776"/>
            <a:ext cx="12171417" cy="2869151"/>
          </a:xfrm>
          <a:prstGeom prst="rect">
            <a:avLst/>
          </a:prstGeom>
          <a:noFill/>
          <a:ln>
            <a:noFill/>
          </a:ln>
        </p:spPr>
      </p:pic>
    </p:spTree>
    <p:extLst>
      <p:ext uri="{BB962C8B-B14F-4D97-AF65-F5344CB8AC3E}">
        <p14:creationId xmlns:p14="http://schemas.microsoft.com/office/powerpoint/2010/main" val="13083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6A8-97B8-4A8A-A43A-63881DF200FC}"/>
              </a:ext>
            </a:extLst>
          </p:cNvPr>
          <p:cNvSpPr>
            <a:spLocks noGrp="1"/>
          </p:cNvSpPr>
          <p:nvPr>
            <p:ph type="title"/>
          </p:nvPr>
        </p:nvSpPr>
        <p:spPr/>
        <p:txBody>
          <a:bodyPr/>
          <a:lstStyle/>
          <a:p>
            <a:r>
              <a:rPr lang="en-US" dirty="0"/>
              <a:t>Tables of Contents</a:t>
            </a:r>
          </a:p>
        </p:txBody>
      </p:sp>
      <p:sp>
        <p:nvSpPr>
          <p:cNvPr id="3" name="Content Placeholder 2">
            <a:extLst>
              <a:ext uri="{FF2B5EF4-FFF2-40B4-BE49-F238E27FC236}">
                <a16:creationId xmlns:a16="http://schemas.microsoft.com/office/drawing/2014/main" id="{66D6EFA1-4016-42BA-A4E4-B90910E09465}"/>
              </a:ext>
            </a:extLst>
          </p:cNvPr>
          <p:cNvSpPr>
            <a:spLocks noGrp="1"/>
          </p:cNvSpPr>
          <p:nvPr>
            <p:ph idx="1"/>
          </p:nvPr>
        </p:nvSpPr>
        <p:spPr/>
        <p:txBody>
          <a:bodyPr>
            <a:normAutofit/>
          </a:bodyPr>
          <a:lstStyle/>
          <a:p>
            <a:r>
              <a:rPr lang="en-US" sz="2000" dirty="0"/>
              <a:t>Purpose &amp; Overview</a:t>
            </a:r>
          </a:p>
          <a:p>
            <a:r>
              <a:rPr lang="en-US" sz="2000" dirty="0"/>
              <a:t>Main Task</a:t>
            </a:r>
          </a:p>
          <a:p>
            <a:r>
              <a:rPr lang="en-US" sz="2000" dirty="0"/>
              <a:t>Core Systems &amp; Their Breakdowns</a:t>
            </a:r>
          </a:p>
          <a:p>
            <a:r>
              <a:rPr lang="en-US" sz="2000" dirty="0"/>
              <a:t>Software Architecture Patterns</a:t>
            </a:r>
          </a:p>
          <a:p>
            <a:r>
              <a:rPr lang="en-US" sz="2000" dirty="0"/>
              <a:t>Application of Software Architecture Patterns (Designs)</a:t>
            </a:r>
          </a:p>
          <a:p>
            <a:r>
              <a:rPr lang="en-US" sz="2000" dirty="0"/>
              <a:t>Technical Challenge </a:t>
            </a:r>
          </a:p>
          <a:p>
            <a:r>
              <a:rPr lang="en-US" sz="2000" dirty="0"/>
              <a:t>Conclusion</a:t>
            </a:r>
          </a:p>
        </p:txBody>
      </p:sp>
    </p:spTree>
    <p:extLst>
      <p:ext uri="{BB962C8B-B14F-4D97-AF65-F5344CB8AC3E}">
        <p14:creationId xmlns:p14="http://schemas.microsoft.com/office/powerpoint/2010/main" val="928127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37942F-4953-40A8-AF2C-F4455937A1E8}"/>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Enemy State Pattern Implementation</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Content Placeholder 3">
            <a:extLst>
              <a:ext uri="{FF2B5EF4-FFF2-40B4-BE49-F238E27FC236}">
                <a16:creationId xmlns:a16="http://schemas.microsoft.com/office/drawing/2014/main" id="{8147CD9B-4E29-46A7-8CFC-679169456B7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648929" y="1759837"/>
            <a:ext cx="6443180" cy="3398776"/>
          </a:xfrm>
          <a:prstGeom prst="rect">
            <a:avLst/>
          </a:prstGeom>
          <a:noFill/>
        </p:spPr>
      </p:pic>
    </p:spTree>
    <p:extLst>
      <p:ext uri="{BB962C8B-B14F-4D97-AF65-F5344CB8AC3E}">
        <p14:creationId xmlns:p14="http://schemas.microsoft.com/office/powerpoint/2010/main" val="215438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D6E82E-C564-4903-B8CD-882653871333}"/>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Player State Pattern Implementation</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F75D97BB-8960-4715-96B4-EDC1C7B0017D}"/>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51028" y="195297"/>
            <a:ext cx="6835470" cy="6467406"/>
          </a:xfrm>
          <a:prstGeom prst="rect">
            <a:avLst/>
          </a:prstGeom>
          <a:noFill/>
        </p:spPr>
      </p:pic>
    </p:spTree>
    <p:extLst>
      <p:ext uri="{BB962C8B-B14F-4D97-AF65-F5344CB8AC3E}">
        <p14:creationId xmlns:p14="http://schemas.microsoft.com/office/powerpoint/2010/main" val="1521084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6D295E3-74C6-48CF-80BC-CC118201B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74" y="3761686"/>
            <a:ext cx="367284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86E9F3-CF28-4DE7-8CF3-9B867E056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580" y="3138706"/>
            <a:ext cx="3672840" cy="29108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A724C69-A756-4380-A670-E7E53ECF6C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086" y="3138706"/>
            <a:ext cx="3672840" cy="306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3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475B-CCE7-4BCB-B840-45801685E1F7}"/>
              </a:ext>
            </a:extLst>
          </p:cNvPr>
          <p:cNvSpPr>
            <a:spLocks noGrp="1"/>
          </p:cNvSpPr>
          <p:nvPr>
            <p:ph type="title"/>
          </p:nvPr>
        </p:nvSpPr>
        <p:spPr/>
        <p:txBody>
          <a:bodyPr/>
          <a:lstStyle/>
          <a:p>
            <a:r>
              <a:rPr lang="en-US" dirty="0"/>
              <a:t>State Pattern Application…Complications</a:t>
            </a:r>
          </a:p>
        </p:txBody>
      </p:sp>
      <p:sp>
        <p:nvSpPr>
          <p:cNvPr id="3" name="Content Placeholder 2">
            <a:extLst>
              <a:ext uri="{FF2B5EF4-FFF2-40B4-BE49-F238E27FC236}">
                <a16:creationId xmlns:a16="http://schemas.microsoft.com/office/drawing/2014/main" id="{EF1A22BD-93BF-4EEF-9888-A03B4B291B3E}"/>
              </a:ext>
            </a:extLst>
          </p:cNvPr>
          <p:cNvSpPr>
            <a:spLocks noGrp="1"/>
          </p:cNvSpPr>
          <p:nvPr>
            <p:ph idx="1"/>
          </p:nvPr>
        </p:nvSpPr>
        <p:spPr/>
        <p:txBody>
          <a:bodyPr>
            <a:normAutofit/>
          </a:bodyPr>
          <a:lstStyle/>
          <a:p>
            <a:r>
              <a:rPr lang="en-US" sz="2000" dirty="0"/>
              <a:t>This…is undesirable</a:t>
            </a:r>
          </a:p>
          <a:p>
            <a:r>
              <a:rPr lang="en-US" sz="2000" dirty="0"/>
              <a:t>Adding more and more states rapidly increases the potential number of relationships we need to define </a:t>
            </a:r>
          </a:p>
          <a:p>
            <a:r>
              <a:rPr lang="en-US" sz="2000" dirty="0"/>
              <a:t>We need an improved State Pattern</a:t>
            </a:r>
          </a:p>
        </p:txBody>
      </p:sp>
    </p:spTree>
    <p:extLst>
      <p:ext uri="{BB962C8B-B14F-4D97-AF65-F5344CB8AC3E}">
        <p14:creationId xmlns:p14="http://schemas.microsoft.com/office/powerpoint/2010/main" val="266165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4E3-2FD5-43D6-9F3F-6AF4FCCDDF1D}"/>
              </a:ext>
            </a:extLst>
          </p:cNvPr>
          <p:cNvSpPr>
            <a:spLocks noGrp="1"/>
          </p:cNvSpPr>
          <p:nvPr>
            <p:ph type="title"/>
          </p:nvPr>
        </p:nvSpPr>
        <p:spPr/>
        <p:txBody>
          <a:bodyPr/>
          <a:lstStyle/>
          <a:p>
            <a:r>
              <a:rPr lang="en-US" dirty="0"/>
              <a:t>Hierarchal State Pattern</a:t>
            </a:r>
          </a:p>
        </p:txBody>
      </p:sp>
      <p:sp>
        <p:nvSpPr>
          <p:cNvPr id="3" name="Content Placeholder 2">
            <a:extLst>
              <a:ext uri="{FF2B5EF4-FFF2-40B4-BE49-F238E27FC236}">
                <a16:creationId xmlns:a16="http://schemas.microsoft.com/office/drawing/2014/main" id="{4F1249A4-220A-420C-B0B3-2E685944584E}"/>
              </a:ext>
            </a:extLst>
          </p:cNvPr>
          <p:cNvSpPr>
            <a:spLocks noGrp="1"/>
          </p:cNvSpPr>
          <p:nvPr>
            <p:ph idx="1"/>
          </p:nvPr>
        </p:nvSpPr>
        <p:spPr/>
        <p:txBody>
          <a:bodyPr>
            <a:normAutofit/>
          </a:bodyPr>
          <a:lstStyle/>
          <a:p>
            <a:r>
              <a:rPr lang="en-US" sz="2000" dirty="0"/>
              <a:t>Revising the player…</a:t>
            </a:r>
          </a:p>
          <a:p>
            <a:r>
              <a:rPr lang="en-US" sz="2000" dirty="0"/>
              <a:t>In this more advanced State Pattern, a state can have a superstate (making itself a substate), whose sole purpose is to define common transition conditions between a group of substates</a:t>
            </a:r>
          </a:p>
          <a:p>
            <a:r>
              <a:rPr lang="en-US" sz="2000" dirty="0"/>
              <a:t>This can be implemented by using inheritance</a:t>
            </a:r>
          </a:p>
        </p:txBody>
      </p:sp>
    </p:spTree>
    <p:extLst>
      <p:ext uri="{BB962C8B-B14F-4D97-AF65-F5344CB8AC3E}">
        <p14:creationId xmlns:p14="http://schemas.microsoft.com/office/powerpoint/2010/main" val="156566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927C-39F8-4749-A246-1E07BFB15DA1}"/>
              </a:ext>
            </a:extLst>
          </p:cNvPr>
          <p:cNvSpPr>
            <a:spLocks noGrp="1"/>
          </p:cNvSpPr>
          <p:nvPr>
            <p:ph type="title"/>
          </p:nvPr>
        </p:nvSpPr>
        <p:spPr/>
        <p:txBody>
          <a:bodyPr/>
          <a:lstStyle/>
          <a:p>
            <a:r>
              <a:rPr lang="en-US" dirty="0"/>
              <a:t>Re-Implementation of States</a:t>
            </a:r>
          </a:p>
        </p:txBody>
      </p:sp>
      <p:pic>
        <p:nvPicPr>
          <p:cNvPr id="4" name="Picture 3">
            <a:extLst>
              <a:ext uri="{FF2B5EF4-FFF2-40B4-BE49-F238E27FC236}">
                <a16:creationId xmlns:a16="http://schemas.microsoft.com/office/drawing/2014/main" id="{76D15901-47E4-440F-AB67-B6684C40C1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343" y="2459855"/>
            <a:ext cx="10877313" cy="3894535"/>
          </a:xfrm>
          <a:prstGeom prst="rect">
            <a:avLst/>
          </a:prstGeom>
          <a:noFill/>
          <a:ln>
            <a:noFill/>
          </a:ln>
        </p:spPr>
      </p:pic>
    </p:spTree>
    <p:extLst>
      <p:ext uri="{BB962C8B-B14F-4D97-AF65-F5344CB8AC3E}">
        <p14:creationId xmlns:p14="http://schemas.microsoft.com/office/powerpoint/2010/main" val="37724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6E535E8-4407-4DA6-8C01-C56B0E0F83FF}"/>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400" b="0" i="0" kern="1200" dirty="0">
                <a:solidFill>
                  <a:srgbClr val="EBEBEB"/>
                </a:solidFill>
                <a:latin typeface="+mj-lt"/>
                <a:ea typeface="+mj-ea"/>
                <a:cs typeface="+mj-cs"/>
              </a:rPr>
              <a:t>Player Hierarchal State Pattern (Final Iteration) </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30" name="Picture 6">
            <a:extLst>
              <a:ext uri="{FF2B5EF4-FFF2-40B4-BE49-F238E27FC236}">
                <a16:creationId xmlns:a16="http://schemas.microsoft.com/office/drawing/2014/main" id="{55A6EAD9-A3DD-4235-9138-31FCB3EE0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81" y="280987"/>
            <a:ext cx="7343775" cy="629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8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DC9C-93E7-4918-8674-9EEDD9CF3084}"/>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C9B3E9E4-6E48-4E31-97F1-29C64A1ADCFB}"/>
              </a:ext>
            </a:extLst>
          </p:cNvPr>
          <p:cNvSpPr>
            <a:spLocks noGrp="1"/>
          </p:cNvSpPr>
          <p:nvPr>
            <p:ph idx="1"/>
          </p:nvPr>
        </p:nvSpPr>
        <p:spPr/>
        <p:txBody>
          <a:bodyPr>
            <a:normAutofit/>
          </a:bodyPr>
          <a:lstStyle/>
          <a:p>
            <a:r>
              <a:rPr lang="en-US" sz="2000" dirty="0"/>
              <a:t>Software Architecture Patterns are useful for complex problems, of which are getting more and more prevalent in recent times </a:t>
            </a:r>
          </a:p>
          <a:p>
            <a:r>
              <a:rPr lang="en-US" sz="2000" dirty="0"/>
              <a:t>It is essential for young programmers to learn for a strong foundation in any codebase</a:t>
            </a:r>
          </a:p>
        </p:txBody>
      </p:sp>
    </p:spTree>
    <p:extLst>
      <p:ext uri="{BB962C8B-B14F-4D97-AF65-F5344CB8AC3E}">
        <p14:creationId xmlns:p14="http://schemas.microsoft.com/office/powerpoint/2010/main" val="381892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C3F8BB55-B725-4E85-95CB-998946B4D8D8}"/>
              </a:ext>
            </a:extLst>
          </p:cNvPr>
          <p:cNvSpPr>
            <a:spLocks noGrp="1"/>
          </p:cNvSpPr>
          <p:nvPr>
            <p:ph type="title"/>
          </p:nvPr>
        </p:nvSpPr>
        <p:spPr>
          <a:xfrm>
            <a:off x="1154954" y="973668"/>
            <a:ext cx="8761413" cy="706964"/>
          </a:xfrm>
        </p:spPr>
        <p:txBody>
          <a:bodyPr>
            <a:normAutofit/>
          </a:bodyPr>
          <a:lstStyle/>
          <a:p>
            <a:r>
              <a:rPr lang="en-US" dirty="0">
                <a:solidFill>
                  <a:srgbClr val="FFFFFF"/>
                </a:solidFill>
              </a:rPr>
              <a:t>Purpose &amp; Overview</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1B47B46-9326-453E-8F53-45592614D38E}"/>
              </a:ext>
            </a:extLst>
          </p:cNvPr>
          <p:cNvGraphicFramePr>
            <a:graphicFrameLocks noGrp="1"/>
          </p:cNvGraphicFramePr>
          <p:nvPr>
            <p:ph idx="1"/>
            <p:extLst>
              <p:ext uri="{D42A27DB-BD31-4B8C-83A1-F6EECF244321}">
                <p14:modId xmlns:p14="http://schemas.microsoft.com/office/powerpoint/2010/main" val="137181272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27235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2" descr="wool">
            <a:extLst>
              <a:ext uri="{FF2B5EF4-FFF2-40B4-BE49-F238E27FC236}">
                <a16:creationId xmlns:a16="http://schemas.microsoft.com/office/drawing/2014/main" id="{A485FE73-1AF7-4B71-B543-28B0D95FCD6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9380" b="146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1BA239-F209-4B7F-BAEB-6ABD80F5902B}"/>
              </a:ext>
            </a:extLst>
          </p:cNvPr>
          <p:cNvSpPr>
            <a:spLocks noGrp="1"/>
          </p:cNvSpPr>
          <p:nvPr>
            <p:ph type="title"/>
          </p:nvPr>
        </p:nvSpPr>
        <p:spPr>
          <a:xfrm>
            <a:off x="1154954" y="973668"/>
            <a:ext cx="8761413" cy="706964"/>
          </a:xfrm>
        </p:spPr>
        <p:txBody>
          <a:bodyPr>
            <a:normAutofit/>
          </a:bodyPr>
          <a:lstStyle/>
          <a:p>
            <a:r>
              <a:rPr lang="en-US">
                <a:solidFill>
                  <a:schemeClr val="tx1"/>
                </a:solidFill>
              </a:rPr>
              <a:t>Software Architecture </a:t>
            </a:r>
          </a:p>
        </p:txBody>
      </p:sp>
      <p:sp>
        <p:nvSpPr>
          <p:cNvPr id="3" name="Content Placeholder 2">
            <a:extLst>
              <a:ext uri="{FF2B5EF4-FFF2-40B4-BE49-F238E27FC236}">
                <a16:creationId xmlns:a16="http://schemas.microsoft.com/office/drawing/2014/main" id="{05928E51-BA8A-4C76-AC7D-06907A9CE4C7}"/>
              </a:ext>
            </a:extLst>
          </p:cNvPr>
          <p:cNvSpPr>
            <a:spLocks noGrp="1"/>
          </p:cNvSpPr>
          <p:nvPr>
            <p:ph idx="1"/>
          </p:nvPr>
        </p:nvSpPr>
        <p:spPr>
          <a:xfrm>
            <a:off x="1154954" y="2603500"/>
            <a:ext cx="8825659" cy="3416300"/>
          </a:xfrm>
        </p:spPr>
        <p:txBody>
          <a:bodyPr>
            <a:normAutofit/>
          </a:bodyPr>
          <a:lstStyle/>
          <a:p>
            <a:r>
              <a:rPr lang="en-US" sz="2100" dirty="0">
                <a:solidFill>
                  <a:schemeClr val="tx1"/>
                </a:solidFill>
              </a:rPr>
              <a:t>The high-level structure behind how code is organized</a:t>
            </a:r>
          </a:p>
          <a:p>
            <a:r>
              <a:rPr lang="en-US" sz="2100" dirty="0">
                <a:solidFill>
                  <a:schemeClr val="tx1"/>
                </a:solidFill>
              </a:rPr>
              <a:t>Involves a lot of diagrams</a:t>
            </a:r>
          </a:p>
          <a:p>
            <a:r>
              <a:rPr lang="en-US" sz="2100" dirty="0"/>
              <a:t>All to make a codebase easy to work with(encapsulation &amp; communication)</a:t>
            </a:r>
          </a:p>
          <a:p>
            <a:r>
              <a:rPr lang="en-US" sz="2100" dirty="0"/>
              <a:t>It’s everywhere in programming (even if you ignore it)</a:t>
            </a:r>
          </a:p>
          <a:p>
            <a:endParaRPr lang="en-US" dirty="0">
              <a:solidFill>
                <a:schemeClr val="tx1"/>
              </a:solidFill>
            </a:endParaRPr>
          </a:p>
        </p:txBody>
      </p:sp>
    </p:spTree>
    <p:extLst>
      <p:ext uri="{BB962C8B-B14F-4D97-AF65-F5344CB8AC3E}">
        <p14:creationId xmlns:p14="http://schemas.microsoft.com/office/powerpoint/2010/main" val="7760287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Shape 7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7AE6338-8EF5-446A-B0AA-CA57908BEC11}"/>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chemeClr val="tx1"/>
                </a:solidFill>
              </a:rPr>
              <a:t>2D Video Games </a:t>
            </a:r>
          </a:p>
        </p:txBody>
      </p:sp>
      <p:sp>
        <p:nvSpPr>
          <p:cNvPr id="77" name="Rectangle 7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9" name="Oval 7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B23DC4E-8CC8-4F10-A6E2-D0AC351D3405}"/>
              </a:ext>
            </a:extLst>
          </p:cNvPr>
          <p:cNvSpPr>
            <a:spLocks noGrp="1"/>
          </p:cNvSpPr>
          <p:nvPr>
            <p:ph idx="1"/>
          </p:nvPr>
        </p:nvSpPr>
        <p:spPr>
          <a:xfrm>
            <a:off x="1154955" y="2120900"/>
            <a:ext cx="3133726" cy="3898900"/>
          </a:xfrm>
        </p:spPr>
        <p:txBody>
          <a:bodyPr>
            <a:normAutofit/>
          </a:bodyPr>
          <a:lstStyle/>
          <a:p>
            <a:r>
              <a:rPr lang="en-US" sz="2100" dirty="0">
                <a:solidFill>
                  <a:schemeClr val="tx1"/>
                </a:solidFill>
              </a:rPr>
              <a:t>Has a lot of parts to begin with</a:t>
            </a:r>
          </a:p>
          <a:p>
            <a:r>
              <a:rPr lang="en-US" sz="2100" dirty="0">
                <a:solidFill>
                  <a:schemeClr val="tx1"/>
                </a:solidFill>
              </a:rPr>
              <a:t>Needs a lot of communication between those parts</a:t>
            </a:r>
          </a:p>
          <a:p>
            <a:r>
              <a:rPr lang="en-US" sz="2100" dirty="0">
                <a:solidFill>
                  <a:schemeClr val="tx1"/>
                </a:solidFill>
              </a:rPr>
              <a:t>Gets out of hand without decoupling</a:t>
            </a:r>
          </a:p>
          <a:p>
            <a:endParaRPr lang="en-US" dirty="0">
              <a:solidFill>
                <a:schemeClr val="tx1"/>
              </a:solidFill>
            </a:endParaRPr>
          </a:p>
        </p:txBody>
      </p:sp>
      <p:sp>
        <p:nvSpPr>
          <p:cNvPr id="8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2052" name="Picture 4" descr="Speedrunner sets new world record for 'Super Mario Bros.'">
            <a:extLst>
              <a:ext uri="{FF2B5EF4-FFF2-40B4-BE49-F238E27FC236}">
                <a16:creationId xmlns:a16="http://schemas.microsoft.com/office/drawing/2014/main" id="{AE0C6F3F-861B-43AD-9848-B3C16DE2E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165" y="1143000"/>
            <a:ext cx="6667500" cy="4972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68D47-9B00-46AA-AB56-A840514D04DF}"/>
              </a:ext>
            </a:extLst>
          </p:cNvPr>
          <p:cNvSpPr txBox="1"/>
          <p:nvPr/>
        </p:nvSpPr>
        <p:spPr>
          <a:xfrm>
            <a:off x="5368079" y="6246084"/>
            <a:ext cx="6133672" cy="380144"/>
          </a:xfrm>
          <a:prstGeom prst="rect">
            <a:avLst/>
          </a:prstGeom>
          <a:noFill/>
        </p:spPr>
        <p:txBody>
          <a:bodyPr wrap="square" rtlCol="0">
            <a:spAutoFit/>
          </a:bodyPr>
          <a:lstStyle/>
          <a:p>
            <a:r>
              <a:rPr lang="en-US" dirty="0">
                <a:solidFill>
                  <a:schemeClr val="bg1"/>
                </a:solidFill>
              </a:rPr>
              <a:t>Super Mario Bros – September 13, 1985 - Nintendo</a:t>
            </a:r>
          </a:p>
        </p:txBody>
      </p:sp>
    </p:spTree>
    <p:extLst>
      <p:ext uri="{BB962C8B-B14F-4D97-AF65-F5344CB8AC3E}">
        <p14:creationId xmlns:p14="http://schemas.microsoft.com/office/powerpoint/2010/main" val="25726361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9485-A28F-4D56-9C70-3965D3B7EF21}"/>
              </a:ext>
            </a:extLst>
          </p:cNvPr>
          <p:cNvSpPr>
            <a:spLocks noGrp="1"/>
          </p:cNvSpPr>
          <p:nvPr>
            <p:ph type="title"/>
          </p:nvPr>
        </p:nvSpPr>
        <p:spPr/>
        <p:txBody>
          <a:bodyPr/>
          <a:lstStyle/>
          <a:p>
            <a:r>
              <a:rPr lang="en-US" dirty="0"/>
              <a:t>Main Task</a:t>
            </a:r>
          </a:p>
        </p:txBody>
      </p:sp>
      <p:sp>
        <p:nvSpPr>
          <p:cNvPr id="3" name="Content Placeholder 2">
            <a:extLst>
              <a:ext uri="{FF2B5EF4-FFF2-40B4-BE49-F238E27FC236}">
                <a16:creationId xmlns:a16="http://schemas.microsoft.com/office/drawing/2014/main" id="{94329FE4-C97A-46C2-B8DA-A28ED61992AD}"/>
              </a:ext>
            </a:extLst>
          </p:cNvPr>
          <p:cNvSpPr>
            <a:spLocks noGrp="1"/>
          </p:cNvSpPr>
          <p:nvPr>
            <p:ph idx="1"/>
          </p:nvPr>
        </p:nvSpPr>
        <p:spPr/>
        <p:txBody>
          <a:bodyPr/>
          <a:lstStyle/>
          <a:p>
            <a:r>
              <a:rPr lang="en-US" sz="2000" dirty="0"/>
              <a:t>The development of 3 core systems of 2D video games (keeping scope manageable)</a:t>
            </a:r>
          </a:p>
          <a:p>
            <a:r>
              <a:rPr lang="en-US" sz="2000" dirty="0"/>
              <a:t>Research software architecture patterns to develop them</a:t>
            </a:r>
          </a:p>
          <a:p>
            <a:r>
              <a:rPr lang="en-US" sz="2000" dirty="0"/>
              <a:t>Apply the patterns into developing those 3 core systems</a:t>
            </a:r>
          </a:p>
          <a:p>
            <a:pPr marL="0" indent="0">
              <a:buNone/>
            </a:pPr>
            <a:endParaRPr lang="en-US" sz="2000" dirty="0"/>
          </a:p>
          <a:p>
            <a:r>
              <a:rPr lang="en-US" sz="2000" dirty="0"/>
              <a:t>Draw.io is a free online diagram software</a:t>
            </a:r>
          </a:p>
          <a:p>
            <a:r>
              <a:rPr lang="en-US" sz="2000" dirty="0"/>
              <a:t>Unity Engine popular game engine used for the development of video games</a:t>
            </a:r>
          </a:p>
          <a:p>
            <a:endParaRPr lang="en-US" dirty="0"/>
          </a:p>
        </p:txBody>
      </p:sp>
    </p:spTree>
    <p:extLst>
      <p:ext uri="{BB962C8B-B14F-4D97-AF65-F5344CB8AC3E}">
        <p14:creationId xmlns:p14="http://schemas.microsoft.com/office/powerpoint/2010/main" val="241189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61E7135-D482-40D5-94AA-7582570C556F}"/>
              </a:ext>
            </a:extLst>
          </p:cNvPr>
          <p:cNvSpPr>
            <a:spLocks noGrp="1"/>
          </p:cNvSpPr>
          <p:nvPr>
            <p:ph type="title"/>
          </p:nvPr>
        </p:nvSpPr>
        <p:spPr>
          <a:xfrm>
            <a:off x="484704" y="980976"/>
            <a:ext cx="4728537" cy="4833745"/>
          </a:xfrm>
        </p:spPr>
        <p:txBody>
          <a:bodyPr>
            <a:normAutofit/>
          </a:bodyPr>
          <a:lstStyle/>
          <a:p>
            <a:r>
              <a:rPr lang="en-US" sz="4000" dirty="0">
                <a:solidFill>
                  <a:srgbClr val="EBEBEB"/>
                </a:solidFill>
              </a:rPr>
              <a:t>My Chosen Core Systems of 2D Video Games</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06A360F-6DE2-4F61-A4A5-51EC001675D5}"/>
              </a:ext>
            </a:extLst>
          </p:cNvPr>
          <p:cNvGraphicFramePr>
            <a:graphicFrameLocks noGrp="1"/>
          </p:cNvGraphicFramePr>
          <p:nvPr>
            <p:ph idx="1"/>
            <p:extLst>
              <p:ext uri="{D42A27DB-BD31-4B8C-83A1-F6EECF244321}">
                <p14:modId xmlns:p14="http://schemas.microsoft.com/office/powerpoint/2010/main" val="212554445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32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24">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9"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0"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002B482F-237E-4ACB-8108-32019C913D29}"/>
              </a:ext>
            </a:extLst>
          </p:cNvPr>
          <p:cNvSpPr>
            <a:spLocks noGrp="1"/>
          </p:cNvSpPr>
          <p:nvPr>
            <p:ph type="title"/>
          </p:nvPr>
        </p:nvSpPr>
        <p:spPr>
          <a:xfrm>
            <a:off x="1154955" y="973667"/>
            <a:ext cx="2942210" cy="4833745"/>
          </a:xfrm>
        </p:spPr>
        <p:txBody>
          <a:bodyPr>
            <a:normAutofit/>
          </a:bodyPr>
          <a:lstStyle/>
          <a:p>
            <a:r>
              <a:rPr lang="en-US" sz="4000" dirty="0">
                <a:solidFill>
                  <a:srgbClr val="EBEBEB"/>
                </a:solidFill>
              </a:rPr>
              <a:t>Player Controller</a:t>
            </a:r>
          </a:p>
        </p:txBody>
      </p:sp>
      <p:sp>
        <p:nvSpPr>
          <p:cNvPr id="32" name="Rectangle 31">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0F1838A-9202-44B2-9CB9-85D066E6AB0D}"/>
              </a:ext>
            </a:extLst>
          </p:cNvPr>
          <p:cNvGraphicFramePr>
            <a:graphicFrameLocks noGrp="1"/>
          </p:cNvGraphicFramePr>
          <p:nvPr>
            <p:ph idx="1"/>
            <p:extLst>
              <p:ext uri="{D42A27DB-BD31-4B8C-83A1-F6EECF244321}">
                <p14:modId xmlns:p14="http://schemas.microsoft.com/office/powerpoint/2010/main" val="2355671702"/>
              </p:ext>
            </p:extLst>
          </p:nvPr>
        </p:nvGraphicFramePr>
        <p:xfrm>
          <a:off x="5142960" y="1176074"/>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801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24">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9"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0"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FD7E8472-722D-40CB-877A-9AB4F5863AD6}"/>
              </a:ext>
            </a:extLst>
          </p:cNvPr>
          <p:cNvSpPr>
            <a:spLocks noGrp="1"/>
          </p:cNvSpPr>
          <p:nvPr>
            <p:ph type="title"/>
          </p:nvPr>
        </p:nvSpPr>
        <p:spPr>
          <a:xfrm>
            <a:off x="1154955" y="973667"/>
            <a:ext cx="2942210" cy="4833745"/>
          </a:xfrm>
        </p:spPr>
        <p:txBody>
          <a:bodyPr>
            <a:normAutofit/>
          </a:bodyPr>
          <a:lstStyle/>
          <a:p>
            <a:r>
              <a:rPr lang="en-US" sz="4000" dirty="0">
                <a:solidFill>
                  <a:srgbClr val="EBEBEB"/>
                </a:solidFill>
              </a:rPr>
              <a:t>The Enemy</a:t>
            </a:r>
          </a:p>
        </p:txBody>
      </p:sp>
      <p:sp>
        <p:nvSpPr>
          <p:cNvPr id="32" name="Rectangle 31">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460852B-9273-4E20-BBCA-86615F1F24F5}"/>
              </a:ext>
            </a:extLst>
          </p:cNvPr>
          <p:cNvGraphicFramePr>
            <a:graphicFrameLocks noGrp="1"/>
          </p:cNvGraphicFramePr>
          <p:nvPr>
            <p:ph idx="1"/>
            <p:extLst>
              <p:ext uri="{D42A27DB-BD31-4B8C-83A1-F6EECF244321}">
                <p14:modId xmlns:p14="http://schemas.microsoft.com/office/powerpoint/2010/main" val="851345711"/>
              </p:ext>
            </p:extLst>
          </p:nvPr>
        </p:nvGraphicFramePr>
        <p:xfrm>
          <a:off x="5181644" y="1226881"/>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2472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4861</TotalTime>
  <Words>706</Words>
  <Application>Microsoft Office PowerPoint</Application>
  <PresentationFormat>Widescreen</PresentationFormat>
  <Paragraphs>85</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Wingdings 3</vt:lpstr>
      <vt:lpstr>Ion Boardroom</vt:lpstr>
      <vt:lpstr>Application of Software Architecture Patterns for 2D Video Games</vt:lpstr>
      <vt:lpstr>Tables of Contents</vt:lpstr>
      <vt:lpstr>Purpose &amp; Overview</vt:lpstr>
      <vt:lpstr>Software Architecture </vt:lpstr>
      <vt:lpstr>2D Video Games </vt:lpstr>
      <vt:lpstr>Main Task</vt:lpstr>
      <vt:lpstr>My Chosen Core Systems of 2D Video Games</vt:lpstr>
      <vt:lpstr>Player Controller</vt:lpstr>
      <vt:lpstr>The Enemy</vt:lpstr>
      <vt:lpstr>The HUD</vt:lpstr>
      <vt:lpstr>Software Architecture Patterns </vt:lpstr>
      <vt:lpstr>Component Pattern Info </vt:lpstr>
      <vt:lpstr>Component Pattern Application pt 1</vt:lpstr>
      <vt:lpstr>Component Pattern Application pt 2 </vt:lpstr>
      <vt:lpstr>Observer Pattern Info</vt:lpstr>
      <vt:lpstr>Observer Pattern Application </vt:lpstr>
      <vt:lpstr>State Pattern Info</vt:lpstr>
      <vt:lpstr>State Pattern Application pt 1</vt:lpstr>
      <vt:lpstr>Implementation of States</vt:lpstr>
      <vt:lpstr>Enemy State Pattern Implementation</vt:lpstr>
      <vt:lpstr>Player State Pattern Implementation</vt:lpstr>
      <vt:lpstr>PowerPoint Presentation</vt:lpstr>
      <vt:lpstr>State Pattern Application…Complications</vt:lpstr>
      <vt:lpstr>Hierarchal State Pattern</vt:lpstr>
      <vt:lpstr>Re-Implementation of States</vt:lpstr>
      <vt:lpstr>Player Hierarchal State Pattern (Final Iteration)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Flores, Felipe Fernando</dc:creator>
  <cp:lastModifiedBy>Flores, Felipe Fernando</cp:lastModifiedBy>
  <cp:revision>179</cp:revision>
  <dcterms:created xsi:type="dcterms:W3CDTF">2021-04-07T17:28:29Z</dcterms:created>
  <dcterms:modified xsi:type="dcterms:W3CDTF">2021-12-24T00:07:27Z</dcterms:modified>
</cp:coreProperties>
</file>